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62" r:id="rId5"/>
    <p:sldId id="269" r:id="rId6"/>
    <p:sldId id="257" r:id="rId7"/>
    <p:sldId id="258" r:id="rId8"/>
    <p:sldId id="267" r:id="rId9"/>
    <p:sldId id="268" r:id="rId10"/>
    <p:sldId id="272" r:id="rId11"/>
    <p:sldId id="271"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588C76-8A1F-474F-83B5-1ADDA65435D0}" v="1" dt="2022-03-17T17:52:40.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ALLS, BRUCE" userId="91eb9905-f57c-42fb-a8ed-c8e529d3ce4b" providerId="ADAL" clId="{01588C76-8A1F-474F-83B5-1ADDA65435D0}"/>
    <pc:docChg chg="undo redo custSel addSld delSld modSld sldOrd">
      <pc:chgData name="INGALLS, BRUCE" userId="91eb9905-f57c-42fb-a8ed-c8e529d3ce4b" providerId="ADAL" clId="{01588C76-8A1F-474F-83B5-1ADDA65435D0}" dt="2022-03-21T17:52:19.264" v="1837"/>
      <pc:docMkLst>
        <pc:docMk/>
      </pc:docMkLst>
      <pc:sldChg chg="ord">
        <pc:chgData name="INGALLS, BRUCE" userId="91eb9905-f57c-42fb-a8ed-c8e529d3ce4b" providerId="ADAL" clId="{01588C76-8A1F-474F-83B5-1ADDA65435D0}" dt="2022-03-17T14:49:57.551" v="6"/>
        <pc:sldMkLst>
          <pc:docMk/>
          <pc:sldMk cId="1328055858" sldId="257"/>
        </pc:sldMkLst>
      </pc:sldChg>
      <pc:sldChg chg="modSp mod">
        <pc:chgData name="INGALLS, BRUCE" userId="91eb9905-f57c-42fb-a8ed-c8e529d3ce4b" providerId="ADAL" clId="{01588C76-8A1F-474F-83B5-1ADDA65435D0}" dt="2022-03-17T16:34:34.395" v="315" actId="20577"/>
        <pc:sldMkLst>
          <pc:docMk/>
          <pc:sldMk cId="407017951" sldId="258"/>
        </pc:sldMkLst>
        <pc:spChg chg="mod">
          <ac:chgData name="INGALLS, BRUCE" userId="91eb9905-f57c-42fb-a8ed-c8e529d3ce4b" providerId="ADAL" clId="{01588C76-8A1F-474F-83B5-1ADDA65435D0}" dt="2022-03-17T16:34:34.395" v="315" actId="20577"/>
          <ac:spMkLst>
            <pc:docMk/>
            <pc:sldMk cId="407017951" sldId="258"/>
            <ac:spMk id="14" creationId="{00000000-0000-0000-0000-000000000000}"/>
          </ac:spMkLst>
        </pc:spChg>
      </pc:sldChg>
      <pc:sldChg chg="modSp del mod">
        <pc:chgData name="INGALLS, BRUCE" userId="91eb9905-f57c-42fb-a8ed-c8e529d3ce4b" providerId="ADAL" clId="{01588C76-8A1F-474F-83B5-1ADDA65435D0}" dt="2022-03-17T17:57:38.317" v="1090" actId="2696"/>
        <pc:sldMkLst>
          <pc:docMk/>
          <pc:sldMk cId="1723483350" sldId="260"/>
        </pc:sldMkLst>
        <pc:spChg chg="mod">
          <ac:chgData name="INGALLS, BRUCE" userId="91eb9905-f57c-42fb-a8ed-c8e529d3ce4b" providerId="ADAL" clId="{01588C76-8A1F-474F-83B5-1ADDA65435D0}" dt="2022-03-17T17:57:21.031" v="1089" actId="20577"/>
          <ac:spMkLst>
            <pc:docMk/>
            <pc:sldMk cId="1723483350" sldId="260"/>
            <ac:spMk id="3" creationId="{00000000-0000-0000-0000-000000000000}"/>
          </ac:spMkLst>
        </pc:spChg>
      </pc:sldChg>
      <pc:sldChg chg="del">
        <pc:chgData name="INGALLS, BRUCE" userId="91eb9905-f57c-42fb-a8ed-c8e529d3ce4b" providerId="ADAL" clId="{01588C76-8A1F-474F-83B5-1ADDA65435D0}" dt="2022-03-17T14:49:16.238" v="3" actId="2696"/>
        <pc:sldMkLst>
          <pc:docMk/>
          <pc:sldMk cId="2582675005" sldId="261"/>
        </pc:sldMkLst>
      </pc:sldChg>
      <pc:sldChg chg="modSp mod">
        <pc:chgData name="INGALLS, BRUCE" userId="91eb9905-f57c-42fb-a8ed-c8e529d3ce4b" providerId="ADAL" clId="{01588C76-8A1F-474F-83B5-1ADDA65435D0}" dt="2022-03-17T16:23:24.577" v="270" actId="20577"/>
        <pc:sldMkLst>
          <pc:docMk/>
          <pc:sldMk cId="2983869759" sldId="262"/>
        </pc:sldMkLst>
        <pc:spChg chg="mod">
          <ac:chgData name="INGALLS, BRUCE" userId="91eb9905-f57c-42fb-a8ed-c8e529d3ce4b" providerId="ADAL" clId="{01588C76-8A1F-474F-83B5-1ADDA65435D0}" dt="2022-03-17T16:23:24.577" v="270" actId="20577"/>
          <ac:spMkLst>
            <pc:docMk/>
            <pc:sldMk cId="2983869759" sldId="262"/>
            <ac:spMk id="3" creationId="{00000000-0000-0000-0000-000000000000}"/>
          </ac:spMkLst>
        </pc:spChg>
      </pc:sldChg>
      <pc:sldChg chg="del">
        <pc:chgData name="INGALLS, BRUCE" userId="91eb9905-f57c-42fb-a8ed-c8e529d3ce4b" providerId="ADAL" clId="{01588C76-8A1F-474F-83B5-1ADDA65435D0}" dt="2022-03-17T14:49:02.248" v="2" actId="2696"/>
        <pc:sldMkLst>
          <pc:docMk/>
          <pc:sldMk cId="3409783751" sldId="264"/>
        </pc:sldMkLst>
      </pc:sldChg>
      <pc:sldChg chg="del">
        <pc:chgData name="INGALLS, BRUCE" userId="91eb9905-f57c-42fb-a8ed-c8e529d3ce4b" providerId="ADAL" clId="{01588C76-8A1F-474F-83B5-1ADDA65435D0}" dt="2022-03-17T14:48:56.069" v="1" actId="2696"/>
        <pc:sldMkLst>
          <pc:docMk/>
          <pc:sldMk cId="381004805" sldId="265"/>
        </pc:sldMkLst>
      </pc:sldChg>
      <pc:sldChg chg="del">
        <pc:chgData name="INGALLS, BRUCE" userId="91eb9905-f57c-42fb-a8ed-c8e529d3ce4b" providerId="ADAL" clId="{01588C76-8A1F-474F-83B5-1ADDA65435D0}" dt="2022-03-17T14:48:48.436" v="0" actId="2696"/>
        <pc:sldMkLst>
          <pc:docMk/>
          <pc:sldMk cId="1992437070" sldId="266"/>
        </pc:sldMkLst>
      </pc:sldChg>
      <pc:sldChg chg="modSp mod">
        <pc:chgData name="INGALLS, BRUCE" userId="91eb9905-f57c-42fb-a8ed-c8e529d3ce4b" providerId="ADAL" clId="{01588C76-8A1F-474F-83B5-1ADDA65435D0}" dt="2022-03-17T17:56:20.495" v="1073" actId="6549"/>
        <pc:sldMkLst>
          <pc:docMk/>
          <pc:sldMk cId="4011765344" sldId="267"/>
        </pc:sldMkLst>
        <pc:spChg chg="mod">
          <ac:chgData name="INGALLS, BRUCE" userId="91eb9905-f57c-42fb-a8ed-c8e529d3ce4b" providerId="ADAL" clId="{01588C76-8A1F-474F-83B5-1ADDA65435D0}" dt="2022-03-17T17:56:20.495" v="1073" actId="6549"/>
          <ac:spMkLst>
            <pc:docMk/>
            <pc:sldMk cId="4011765344" sldId="267"/>
            <ac:spMk id="2" creationId="{00000000-0000-0000-0000-000000000000}"/>
          </ac:spMkLst>
        </pc:spChg>
        <pc:spChg chg="mod">
          <ac:chgData name="INGALLS, BRUCE" userId="91eb9905-f57c-42fb-a8ed-c8e529d3ce4b" providerId="ADAL" clId="{01588C76-8A1F-474F-83B5-1ADDA65435D0}" dt="2022-03-17T17:55:06.440" v="847" actId="20577"/>
          <ac:spMkLst>
            <pc:docMk/>
            <pc:sldMk cId="4011765344" sldId="267"/>
            <ac:spMk id="3" creationId="{00000000-0000-0000-0000-000000000000}"/>
          </ac:spMkLst>
        </pc:spChg>
      </pc:sldChg>
      <pc:sldChg chg="modSp mod ord">
        <pc:chgData name="INGALLS, BRUCE" userId="91eb9905-f57c-42fb-a8ed-c8e529d3ce4b" providerId="ADAL" clId="{01588C76-8A1F-474F-83B5-1ADDA65435D0}" dt="2022-03-21T17:52:19.264" v="1837"/>
        <pc:sldMkLst>
          <pc:docMk/>
          <pc:sldMk cId="960127766" sldId="268"/>
        </pc:sldMkLst>
        <pc:spChg chg="mod">
          <ac:chgData name="INGALLS, BRUCE" userId="91eb9905-f57c-42fb-a8ed-c8e529d3ce4b" providerId="ADAL" clId="{01588C76-8A1F-474F-83B5-1ADDA65435D0}" dt="2022-03-17T17:56:59.343" v="1081" actId="20577"/>
          <ac:spMkLst>
            <pc:docMk/>
            <pc:sldMk cId="960127766" sldId="268"/>
            <ac:spMk id="3" creationId="{00000000-0000-0000-0000-000000000000}"/>
          </ac:spMkLst>
        </pc:spChg>
      </pc:sldChg>
      <pc:sldChg chg="modSp new mod modNotes">
        <pc:chgData name="INGALLS, BRUCE" userId="91eb9905-f57c-42fb-a8ed-c8e529d3ce4b" providerId="ADAL" clId="{01588C76-8A1F-474F-83B5-1ADDA65435D0}" dt="2022-03-21T17:25:13.601" v="1681" actId="20577"/>
        <pc:sldMkLst>
          <pc:docMk/>
          <pc:sldMk cId="3810749063" sldId="269"/>
        </pc:sldMkLst>
        <pc:spChg chg="mod">
          <ac:chgData name="INGALLS, BRUCE" userId="91eb9905-f57c-42fb-a8ed-c8e529d3ce4b" providerId="ADAL" clId="{01588C76-8A1F-474F-83B5-1ADDA65435D0}" dt="2022-03-21T17:25:13.601" v="1681" actId="20577"/>
          <ac:spMkLst>
            <pc:docMk/>
            <pc:sldMk cId="3810749063" sldId="269"/>
            <ac:spMk id="2" creationId="{34AC4732-542F-4D89-8D7C-00A130FF105F}"/>
          </ac:spMkLst>
        </pc:spChg>
        <pc:spChg chg="mod">
          <ac:chgData name="INGALLS, BRUCE" userId="91eb9905-f57c-42fb-a8ed-c8e529d3ce4b" providerId="ADAL" clId="{01588C76-8A1F-474F-83B5-1ADDA65435D0}" dt="2022-03-17T17:45:25.859" v="776" actId="20577"/>
          <ac:spMkLst>
            <pc:docMk/>
            <pc:sldMk cId="3810749063" sldId="269"/>
            <ac:spMk id="3" creationId="{6361A60B-1D9D-4426-A869-71735CA41B8C}"/>
          </ac:spMkLst>
        </pc:spChg>
      </pc:sldChg>
      <pc:sldChg chg="modSp new mod modNotes">
        <pc:chgData name="INGALLS, BRUCE" userId="91eb9905-f57c-42fb-a8ed-c8e529d3ce4b" providerId="ADAL" clId="{01588C76-8A1F-474F-83B5-1ADDA65435D0}" dt="2022-03-21T17:32:44.723" v="1835" actId="113"/>
        <pc:sldMkLst>
          <pc:docMk/>
          <pc:sldMk cId="2261396313" sldId="270"/>
        </pc:sldMkLst>
        <pc:spChg chg="mod">
          <ac:chgData name="INGALLS, BRUCE" userId="91eb9905-f57c-42fb-a8ed-c8e529d3ce4b" providerId="ADAL" clId="{01588C76-8A1F-474F-83B5-1ADDA65435D0}" dt="2022-03-17T16:37:48.817" v="418" actId="20577"/>
          <ac:spMkLst>
            <pc:docMk/>
            <pc:sldMk cId="2261396313" sldId="270"/>
            <ac:spMk id="2" creationId="{523FDD62-EE49-4A23-8405-E7AE25CAE312}"/>
          </ac:spMkLst>
        </pc:spChg>
        <pc:spChg chg="mod">
          <ac:chgData name="INGALLS, BRUCE" userId="91eb9905-f57c-42fb-a8ed-c8e529d3ce4b" providerId="ADAL" clId="{01588C76-8A1F-474F-83B5-1ADDA65435D0}" dt="2022-03-17T16:28:46.177" v="314" actId="20577"/>
          <ac:spMkLst>
            <pc:docMk/>
            <pc:sldMk cId="2261396313" sldId="270"/>
            <ac:spMk id="3" creationId="{02537C69-58F8-43A3-BE58-56FE533D43FD}"/>
          </ac:spMkLst>
        </pc:spChg>
      </pc:sldChg>
      <pc:sldChg chg="addSp modSp new mod ord modAnim">
        <pc:chgData name="INGALLS, BRUCE" userId="91eb9905-f57c-42fb-a8ed-c8e529d3ce4b" providerId="ADAL" clId="{01588C76-8A1F-474F-83B5-1ADDA65435D0}" dt="2022-03-17T17:52:40.411" v="839" actId="931"/>
        <pc:sldMkLst>
          <pc:docMk/>
          <pc:sldMk cId="3781385760" sldId="271"/>
        </pc:sldMkLst>
        <pc:spChg chg="mod">
          <ac:chgData name="INGALLS, BRUCE" userId="91eb9905-f57c-42fb-a8ed-c8e529d3ce4b" providerId="ADAL" clId="{01588C76-8A1F-474F-83B5-1ADDA65435D0}" dt="2022-03-17T17:46:45.879" v="838" actId="20577"/>
          <ac:spMkLst>
            <pc:docMk/>
            <pc:sldMk cId="3781385760" sldId="271"/>
            <ac:spMk id="3" creationId="{C6116573-E56C-47FC-AED3-E62138C4E1A6}"/>
          </ac:spMkLst>
        </pc:spChg>
        <pc:picChg chg="add mod">
          <ac:chgData name="INGALLS, BRUCE" userId="91eb9905-f57c-42fb-a8ed-c8e529d3ce4b" providerId="ADAL" clId="{01588C76-8A1F-474F-83B5-1ADDA65435D0}" dt="2022-03-17T17:52:40.411" v="839" actId="931"/>
          <ac:picMkLst>
            <pc:docMk/>
            <pc:sldMk cId="3781385760" sldId="271"/>
            <ac:picMk id="7" creationId="{7672FB22-6E70-4CE2-9BA5-0AC518C04F03}"/>
          </ac:picMkLst>
        </pc:picChg>
      </pc:sldChg>
      <pc:sldChg chg="modSp new mod ord">
        <pc:chgData name="INGALLS, BRUCE" userId="91eb9905-f57c-42fb-a8ed-c8e529d3ce4b" providerId="ADAL" clId="{01588C76-8A1F-474F-83B5-1ADDA65435D0}" dt="2022-03-21T17:25:52.721" v="1694" actId="20577"/>
        <pc:sldMkLst>
          <pc:docMk/>
          <pc:sldMk cId="1697849196" sldId="272"/>
        </pc:sldMkLst>
        <pc:spChg chg="mod">
          <ac:chgData name="INGALLS, BRUCE" userId="91eb9905-f57c-42fb-a8ed-c8e529d3ce4b" providerId="ADAL" clId="{01588C76-8A1F-474F-83B5-1ADDA65435D0}" dt="2022-03-21T17:25:52.721" v="1694" actId="20577"/>
          <ac:spMkLst>
            <pc:docMk/>
            <pc:sldMk cId="1697849196" sldId="272"/>
            <ac:spMk id="2" creationId="{EE9E2C49-1D1A-439E-9716-240BAC2EE855}"/>
          </ac:spMkLst>
        </pc:spChg>
        <pc:spChg chg="mod">
          <ac:chgData name="INGALLS, BRUCE" userId="91eb9905-f57c-42fb-a8ed-c8e529d3ce4b" providerId="ADAL" clId="{01588C76-8A1F-474F-83B5-1ADDA65435D0}" dt="2022-03-21T17:25:47.333" v="1691" actId="20577"/>
          <ac:spMkLst>
            <pc:docMk/>
            <pc:sldMk cId="1697849196" sldId="272"/>
            <ac:spMk id="3" creationId="{62111141-FC86-475F-8969-4C7D38277EA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A1C09-38DF-47D3-8668-D4F482C3F11C}" type="doc">
      <dgm:prSet loTypeId="urn:microsoft.com/office/officeart/2005/8/layout/vList6" loCatId="list" qsTypeId="urn:microsoft.com/office/officeart/2005/8/quickstyle/simple2" qsCatId="simple" csTypeId="urn:microsoft.com/office/officeart/2005/8/colors/accent1_2#1" csCatId="accent1" phldr="1"/>
      <dgm:spPr/>
      <dgm:t>
        <a:bodyPr/>
        <a:lstStyle/>
        <a:p>
          <a:endParaRPr lang="en-US"/>
        </a:p>
      </dgm:t>
    </dgm:pt>
    <dgm:pt modelId="{22E7BACD-6BF1-4CFD-A5BE-30CC80D9EFC0}">
      <dgm:prSet phldrT="[Text]" custT="1"/>
      <dgm:spPr/>
      <dgm:t>
        <a:bodyPr/>
        <a:lstStyle/>
        <a:p>
          <a:r>
            <a:rPr lang="en-US" sz="1400" dirty="0">
              <a:latin typeface="Georgia" pitchFamily="18" charset="0"/>
            </a:rPr>
            <a:t>Collections and</a:t>
          </a:r>
        </a:p>
        <a:p>
          <a:r>
            <a:rPr lang="en-US" sz="1400" dirty="0">
              <a:latin typeface="Georgia" pitchFamily="18" charset="0"/>
            </a:rPr>
            <a:t>Reporting</a:t>
          </a:r>
        </a:p>
      </dgm:t>
    </dgm:pt>
    <dgm:pt modelId="{9BDB8AA0-8712-4818-95D0-50B5A93510B8}" type="parTrans" cxnId="{272A875B-45EC-40DB-85D2-3BD42123AC13}">
      <dgm:prSet/>
      <dgm:spPr/>
      <dgm:t>
        <a:bodyPr/>
        <a:lstStyle/>
        <a:p>
          <a:endParaRPr lang="en-US" sz="2000">
            <a:latin typeface="Georgia" pitchFamily="18" charset="0"/>
          </a:endParaRPr>
        </a:p>
      </dgm:t>
    </dgm:pt>
    <dgm:pt modelId="{D83F9E6B-BA6C-4BB4-AF83-B8368D9DAB20}" type="sibTrans" cxnId="{272A875B-45EC-40DB-85D2-3BD42123AC13}">
      <dgm:prSet/>
      <dgm:spPr/>
      <dgm:t>
        <a:bodyPr/>
        <a:lstStyle/>
        <a:p>
          <a:endParaRPr lang="en-US" sz="2000">
            <a:latin typeface="Georgia" pitchFamily="18" charset="0"/>
          </a:endParaRPr>
        </a:p>
      </dgm:t>
    </dgm:pt>
    <dgm:pt modelId="{3AC580D2-56FB-499C-8408-F2034759A7C9}">
      <dgm:prSet phldrT="[Text]" custT="1"/>
      <dgm:spPr/>
      <dgm:t>
        <a:bodyPr anchor="ctr" anchorCtr="0"/>
        <a:lstStyle/>
        <a:p>
          <a:pPr marL="166688" indent="-47625" algn="l"/>
          <a:r>
            <a:rPr lang="en-US" sz="1000" b="0" spc="50" baseline="0">
              <a:latin typeface="Georgia" pitchFamily="18" charset="0"/>
            </a:rPr>
            <a:t>$85.7 </a:t>
          </a:r>
          <a:r>
            <a:rPr lang="en-US" sz="1000" b="0" spc="50" baseline="0" dirty="0">
              <a:latin typeface="Georgia" pitchFamily="18" charset="0"/>
            </a:rPr>
            <a:t>Billion in Duties, Taxes, &amp; Fees</a:t>
          </a:r>
        </a:p>
      </dgm:t>
    </dgm:pt>
    <dgm:pt modelId="{EEA01EC5-F335-491B-AFBA-270F92D1D534}" type="parTrans" cxnId="{1FE77250-7122-4CD5-AE93-9478371136DE}">
      <dgm:prSet/>
      <dgm:spPr/>
      <dgm:t>
        <a:bodyPr/>
        <a:lstStyle/>
        <a:p>
          <a:endParaRPr lang="en-US" sz="2000">
            <a:latin typeface="Georgia" pitchFamily="18" charset="0"/>
          </a:endParaRPr>
        </a:p>
      </dgm:t>
    </dgm:pt>
    <dgm:pt modelId="{7BCD7D51-2FCC-467C-AFD0-34358C7E16CD}" type="sibTrans" cxnId="{1FE77250-7122-4CD5-AE93-9478371136DE}">
      <dgm:prSet/>
      <dgm:spPr/>
      <dgm:t>
        <a:bodyPr/>
        <a:lstStyle/>
        <a:p>
          <a:endParaRPr lang="en-US" sz="2000">
            <a:latin typeface="Georgia" pitchFamily="18" charset="0"/>
          </a:endParaRPr>
        </a:p>
      </dgm:t>
    </dgm:pt>
    <dgm:pt modelId="{081246FA-EAE8-4083-84A8-34308CE5482E}">
      <dgm:prSet phldrT="[Text]" custT="1"/>
      <dgm:spPr/>
      <dgm:t>
        <a:bodyPr anchor="ctr" anchorCtr="0"/>
        <a:lstStyle/>
        <a:p>
          <a:pPr marL="166688" indent="-47625" algn="l"/>
          <a:r>
            <a:rPr lang="en-US" sz="1000" b="0" spc="50" baseline="0" dirty="0">
              <a:latin typeface="Georgia" pitchFamily="18" charset="0"/>
            </a:rPr>
            <a:t>55 Million Transactions</a:t>
          </a:r>
        </a:p>
      </dgm:t>
    </dgm:pt>
    <dgm:pt modelId="{31400561-63B1-4CCE-A482-7B701FFB3F15}" type="parTrans" cxnId="{9C9BD2D2-FBA9-4AED-833D-019BE7CEA797}">
      <dgm:prSet/>
      <dgm:spPr/>
      <dgm:t>
        <a:bodyPr/>
        <a:lstStyle/>
        <a:p>
          <a:endParaRPr lang="en-US" sz="2000">
            <a:latin typeface="Georgia" pitchFamily="18" charset="0"/>
          </a:endParaRPr>
        </a:p>
      </dgm:t>
    </dgm:pt>
    <dgm:pt modelId="{670864A4-6A3C-42AC-9C0D-5FED4D7AECB2}" type="sibTrans" cxnId="{9C9BD2D2-FBA9-4AED-833D-019BE7CEA797}">
      <dgm:prSet/>
      <dgm:spPr/>
      <dgm:t>
        <a:bodyPr/>
        <a:lstStyle/>
        <a:p>
          <a:endParaRPr lang="en-US" sz="2000">
            <a:latin typeface="Georgia" pitchFamily="18" charset="0"/>
          </a:endParaRPr>
        </a:p>
      </dgm:t>
    </dgm:pt>
    <dgm:pt modelId="{0AC6AD4D-EC5F-4A8C-8D6B-426D41B0807C}">
      <dgm:prSet phldrT="[Text]" custT="1"/>
      <dgm:spPr/>
      <dgm:t>
        <a:bodyPr/>
        <a:lstStyle/>
        <a:p>
          <a:r>
            <a:rPr lang="en-US" sz="1400" dirty="0">
              <a:latin typeface="Georgia" pitchFamily="18" charset="0"/>
            </a:rPr>
            <a:t>Special</a:t>
          </a:r>
        </a:p>
        <a:p>
          <a:r>
            <a:rPr lang="en-US" sz="1400" dirty="0">
              <a:latin typeface="Georgia" pitchFamily="18" charset="0"/>
            </a:rPr>
            <a:t>Programs</a:t>
          </a:r>
        </a:p>
      </dgm:t>
    </dgm:pt>
    <dgm:pt modelId="{59B16B3C-0760-4260-867F-9195779E3BFC}" type="parTrans" cxnId="{DD704B0F-866D-4603-9405-2874CF025503}">
      <dgm:prSet/>
      <dgm:spPr/>
      <dgm:t>
        <a:bodyPr/>
        <a:lstStyle/>
        <a:p>
          <a:endParaRPr lang="en-US" sz="2000">
            <a:latin typeface="Georgia" pitchFamily="18" charset="0"/>
          </a:endParaRPr>
        </a:p>
      </dgm:t>
    </dgm:pt>
    <dgm:pt modelId="{F24D4F7C-4BE5-4FA7-84A3-06FBD4E3D2EB}" type="sibTrans" cxnId="{DD704B0F-866D-4603-9405-2874CF025503}">
      <dgm:prSet/>
      <dgm:spPr/>
      <dgm:t>
        <a:bodyPr/>
        <a:lstStyle/>
        <a:p>
          <a:endParaRPr lang="en-US" sz="2000">
            <a:latin typeface="Georgia" pitchFamily="18" charset="0"/>
          </a:endParaRPr>
        </a:p>
      </dgm:t>
    </dgm:pt>
    <dgm:pt modelId="{0E738EED-0431-4A9B-9F5A-E5D3369B6CBE}">
      <dgm:prSet phldrT="[Text]" custT="1"/>
      <dgm:spPr/>
      <dgm:t>
        <a:bodyPr anchor="ctr" anchorCtr="0"/>
        <a:lstStyle/>
        <a:p>
          <a:pPr marL="0" indent="119063" algn="l"/>
          <a:r>
            <a:rPr lang="en-US" sz="1000" spc="50" baseline="0" dirty="0">
              <a:latin typeface="Georgia" pitchFamily="18" charset="0"/>
            </a:rPr>
            <a:t>855 CDSOA Disbursements </a:t>
          </a:r>
        </a:p>
      </dgm:t>
    </dgm:pt>
    <dgm:pt modelId="{3512D0F6-D414-4002-A7E2-FE3067B639D0}" type="parTrans" cxnId="{D3E21EC5-EC53-483A-8D92-0A2C8724D224}">
      <dgm:prSet/>
      <dgm:spPr/>
      <dgm:t>
        <a:bodyPr/>
        <a:lstStyle/>
        <a:p>
          <a:endParaRPr lang="en-US" sz="2000">
            <a:latin typeface="Georgia" pitchFamily="18" charset="0"/>
          </a:endParaRPr>
        </a:p>
      </dgm:t>
    </dgm:pt>
    <dgm:pt modelId="{B9CF6DCF-F81E-4C73-90DD-702CF492294F}" type="sibTrans" cxnId="{D3E21EC5-EC53-483A-8D92-0A2C8724D224}">
      <dgm:prSet/>
      <dgm:spPr/>
      <dgm:t>
        <a:bodyPr/>
        <a:lstStyle/>
        <a:p>
          <a:endParaRPr lang="en-US" sz="2000">
            <a:latin typeface="Georgia" pitchFamily="18" charset="0"/>
          </a:endParaRPr>
        </a:p>
      </dgm:t>
    </dgm:pt>
    <dgm:pt modelId="{124A0131-1938-405E-9D61-1780BE730096}">
      <dgm:prSet phldrT="[Text]" custT="1"/>
      <dgm:spPr/>
      <dgm:t>
        <a:bodyPr/>
        <a:lstStyle/>
        <a:p>
          <a:r>
            <a:rPr lang="en-US" sz="1400" dirty="0">
              <a:latin typeface="Georgia" pitchFamily="18" charset="0"/>
            </a:rPr>
            <a:t>Trade</a:t>
          </a:r>
        </a:p>
        <a:p>
          <a:r>
            <a:rPr lang="en-US" sz="1400" dirty="0">
              <a:latin typeface="Georgia" pitchFamily="18" charset="0"/>
            </a:rPr>
            <a:t>Community</a:t>
          </a:r>
        </a:p>
      </dgm:t>
    </dgm:pt>
    <dgm:pt modelId="{4CB11DD8-542A-4349-8C4E-FA9E85A6311E}" type="parTrans" cxnId="{9881342C-5CFC-42B4-B149-D0E5548733DE}">
      <dgm:prSet/>
      <dgm:spPr/>
      <dgm:t>
        <a:bodyPr/>
        <a:lstStyle/>
        <a:p>
          <a:endParaRPr lang="en-US" sz="2000">
            <a:latin typeface="Georgia" pitchFamily="18" charset="0"/>
          </a:endParaRPr>
        </a:p>
      </dgm:t>
    </dgm:pt>
    <dgm:pt modelId="{0D65584E-31A6-4286-99F9-6C4927875C96}" type="sibTrans" cxnId="{9881342C-5CFC-42B4-B149-D0E5548733DE}">
      <dgm:prSet/>
      <dgm:spPr/>
      <dgm:t>
        <a:bodyPr/>
        <a:lstStyle/>
        <a:p>
          <a:endParaRPr lang="en-US" sz="2000">
            <a:latin typeface="Georgia" pitchFamily="18" charset="0"/>
          </a:endParaRPr>
        </a:p>
      </dgm:t>
    </dgm:pt>
    <dgm:pt modelId="{422EC4BD-1FD2-4120-9323-A7C66E0F97F2}">
      <dgm:prSet phldrT="[Text]" custT="1"/>
      <dgm:spPr/>
      <dgm:t>
        <a:bodyPr/>
        <a:lstStyle/>
        <a:p>
          <a:r>
            <a:rPr lang="en-US" sz="1400" dirty="0">
              <a:latin typeface="Georgia" pitchFamily="18" charset="0"/>
            </a:rPr>
            <a:t>Traveling</a:t>
          </a:r>
        </a:p>
        <a:p>
          <a:r>
            <a:rPr lang="en-US" sz="1400" dirty="0">
              <a:latin typeface="Georgia" pitchFamily="18" charset="0"/>
            </a:rPr>
            <a:t>Public</a:t>
          </a:r>
        </a:p>
      </dgm:t>
    </dgm:pt>
    <dgm:pt modelId="{0FC03987-7E18-4939-BED7-B30669908F90}" type="parTrans" cxnId="{879465E2-D7D9-468E-9A73-0C5F9F2FAE64}">
      <dgm:prSet/>
      <dgm:spPr/>
      <dgm:t>
        <a:bodyPr/>
        <a:lstStyle/>
        <a:p>
          <a:endParaRPr lang="en-US" sz="2000">
            <a:latin typeface="Georgia" pitchFamily="18" charset="0"/>
          </a:endParaRPr>
        </a:p>
      </dgm:t>
    </dgm:pt>
    <dgm:pt modelId="{F6715FF1-08C7-4A75-85B9-850AEE559623}" type="sibTrans" cxnId="{879465E2-D7D9-468E-9A73-0C5F9F2FAE64}">
      <dgm:prSet/>
      <dgm:spPr/>
      <dgm:t>
        <a:bodyPr/>
        <a:lstStyle/>
        <a:p>
          <a:endParaRPr lang="en-US" sz="2000">
            <a:latin typeface="Georgia" pitchFamily="18" charset="0"/>
          </a:endParaRPr>
        </a:p>
      </dgm:t>
    </dgm:pt>
    <dgm:pt modelId="{933DD5AE-C163-48D8-95BC-6A9AB53B224A}">
      <dgm:prSet phldrT="[Text]" custT="1"/>
      <dgm:spPr/>
      <dgm:t>
        <a:bodyPr/>
        <a:lstStyle/>
        <a:p>
          <a:r>
            <a:rPr lang="en-US" sz="1400" dirty="0">
              <a:latin typeface="Georgia" pitchFamily="18" charset="0"/>
            </a:rPr>
            <a:t>CBP Ports</a:t>
          </a:r>
        </a:p>
        <a:p>
          <a:r>
            <a:rPr lang="en-US" sz="1400" dirty="0">
              <a:latin typeface="Georgia" pitchFamily="18" charset="0"/>
            </a:rPr>
            <a:t>of Entry</a:t>
          </a:r>
        </a:p>
      </dgm:t>
    </dgm:pt>
    <dgm:pt modelId="{EE98F355-EB0F-42AC-8510-BFB0F4A70D56}" type="parTrans" cxnId="{E0467BA1-348B-45B0-9A8B-14AA75670DF1}">
      <dgm:prSet/>
      <dgm:spPr/>
      <dgm:t>
        <a:bodyPr/>
        <a:lstStyle/>
        <a:p>
          <a:endParaRPr lang="en-US" sz="2000">
            <a:latin typeface="Georgia" pitchFamily="18" charset="0"/>
          </a:endParaRPr>
        </a:p>
      </dgm:t>
    </dgm:pt>
    <dgm:pt modelId="{988DCED0-DB0C-4DDA-B7C1-4B856CE40F10}" type="sibTrans" cxnId="{E0467BA1-348B-45B0-9A8B-14AA75670DF1}">
      <dgm:prSet/>
      <dgm:spPr/>
      <dgm:t>
        <a:bodyPr/>
        <a:lstStyle/>
        <a:p>
          <a:endParaRPr lang="en-US" sz="2000">
            <a:latin typeface="Georgia" pitchFamily="18" charset="0"/>
          </a:endParaRPr>
        </a:p>
      </dgm:t>
    </dgm:pt>
    <dgm:pt modelId="{9E32008D-8E89-4598-8760-005ADEF800E3}">
      <dgm:prSet phldrT="[Text]" custT="1"/>
      <dgm:spPr/>
      <dgm:t>
        <a:bodyPr anchor="ctr" anchorCtr="0"/>
        <a:lstStyle/>
        <a:p>
          <a:pPr marL="166688" indent="-47625" algn="l"/>
          <a:r>
            <a:rPr lang="en-US" sz="1000" b="0" spc="50" baseline="0" dirty="0">
              <a:latin typeface="Georgia" pitchFamily="18" charset="0"/>
            </a:rPr>
            <a:t>Reconciliation/Reporting to Treasury</a:t>
          </a:r>
        </a:p>
      </dgm:t>
    </dgm:pt>
    <dgm:pt modelId="{311B85A1-6095-4E1D-B471-D112ECB59250}" type="parTrans" cxnId="{9A62836E-08E3-4A1F-93CF-CB0290D3E1D4}">
      <dgm:prSet/>
      <dgm:spPr/>
      <dgm:t>
        <a:bodyPr/>
        <a:lstStyle/>
        <a:p>
          <a:endParaRPr lang="en-US"/>
        </a:p>
      </dgm:t>
    </dgm:pt>
    <dgm:pt modelId="{CB3D5D83-2E36-4BF4-BDEE-95D8C9941F92}" type="sibTrans" cxnId="{9A62836E-08E3-4A1F-93CF-CB0290D3E1D4}">
      <dgm:prSet/>
      <dgm:spPr/>
      <dgm:t>
        <a:bodyPr/>
        <a:lstStyle/>
        <a:p>
          <a:endParaRPr lang="en-US"/>
        </a:p>
      </dgm:t>
    </dgm:pt>
    <dgm:pt modelId="{80D1BC78-B59F-4097-958E-9DE444A8A5DA}">
      <dgm:prSet custT="1"/>
      <dgm:spPr/>
      <dgm:t>
        <a:bodyPr anchor="ctr" anchorCtr="0"/>
        <a:lstStyle/>
        <a:p>
          <a:pPr marL="0" indent="119063" algn="l"/>
          <a:r>
            <a:rPr lang="en-US" sz="1000" spc="50" baseline="0" dirty="0">
              <a:latin typeface="Georgia" pitchFamily="18" charset="0"/>
            </a:rPr>
            <a:t>400,000 Active Importers</a:t>
          </a:r>
        </a:p>
      </dgm:t>
    </dgm:pt>
    <dgm:pt modelId="{DC164581-2147-4FB2-B083-4DB326EDF293}" type="parTrans" cxnId="{B3525385-F241-437C-A525-222C05834ADA}">
      <dgm:prSet/>
      <dgm:spPr/>
      <dgm:t>
        <a:bodyPr/>
        <a:lstStyle/>
        <a:p>
          <a:endParaRPr lang="en-US"/>
        </a:p>
      </dgm:t>
    </dgm:pt>
    <dgm:pt modelId="{E4F933BF-369E-4F67-B403-D2AE4D286317}" type="sibTrans" cxnId="{B3525385-F241-437C-A525-222C05834ADA}">
      <dgm:prSet/>
      <dgm:spPr/>
      <dgm:t>
        <a:bodyPr/>
        <a:lstStyle/>
        <a:p>
          <a:endParaRPr lang="en-US"/>
        </a:p>
      </dgm:t>
    </dgm:pt>
    <dgm:pt modelId="{067CD6F5-5F33-4E7D-97BD-F2890D294B67}">
      <dgm:prSet custT="1"/>
      <dgm:spPr/>
      <dgm:t>
        <a:bodyPr anchor="ctr" anchorCtr="0"/>
        <a:lstStyle/>
        <a:p>
          <a:pPr marL="0" indent="119063" algn="l"/>
          <a:r>
            <a:rPr lang="en-US" sz="1000" spc="50" baseline="0" dirty="0">
              <a:latin typeface="Georgia" pitchFamily="18" charset="0"/>
            </a:rPr>
            <a:t>12,000 Brokers</a:t>
          </a:r>
        </a:p>
      </dgm:t>
    </dgm:pt>
    <dgm:pt modelId="{1025498B-E48F-4C9F-B151-3E5D4327966F}" type="parTrans" cxnId="{912274A1-B0C3-4FC5-A5C2-2CD14FF7C297}">
      <dgm:prSet/>
      <dgm:spPr/>
      <dgm:t>
        <a:bodyPr/>
        <a:lstStyle/>
        <a:p>
          <a:endParaRPr lang="en-US"/>
        </a:p>
      </dgm:t>
    </dgm:pt>
    <dgm:pt modelId="{35DF6255-EFE7-43CA-A8DE-C8E3066F42ED}" type="sibTrans" cxnId="{912274A1-B0C3-4FC5-A5C2-2CD14FF7C297}">
      <dgm:prSet/>
      <dgm:spPr/>
      <dgm:t>
        <a:bodyPr/>
        <a:lstStyle/>
        <a:p>
          <a:endParaRPr lang="en-US"/>
        </a:p>
      </dgm:t>
    </dgm:pt>
    <dgm:pt modelId="{E53899D8-1E20-4FA8-959C-A8530A435192}">
      <dgm:prSet custT="1"/>
      <dgm:spPr/>
      <dgm:t>
        <a:bodyPr anchor="ctr" anchorCtr="0"/>
        <a:lstStyle/>
        <a:p>
          <a:pPr marL="0" indent="119063" algn="l"/>
          <a:r>
            <a:rPr lang="en-US" sz="1000" spc="50" baseline="0" dirty="0">
              <a:latin typeface="Georgia" pitchFamily="18" charset="0"/>
            </a:rPr>
            <a:t>120 Sureties</a:t>
          </a:r>
        </a:p>
      </dgm:t>
    </dgm:pt>
    <dgm:pt modelId="{CE0A0ADC-8BEB-4362-8470-D4FD7CF07B4B}" type="parTrans" cxnId="{53D1FEE0-6FE0-40DA-B5A5-2EE6F0CFF0DC}">
      <dgm:prSet/>
      <dgm:spPr/>
      <dgm:t>
        <a:bodyPr/>
        <a:lstStyle/>
        <a:p>
          <a:endParaRPr lang="en-US"/>
        </a:p>
      </dgm:t>
    </dgm:pt>
    <dgm:pt modelId="{F66E0C57-4E4B-4694-AFF0-BB5754C197AB}" type="sibTrans" cxnId="{53D1FEE0-6FE0-40DA-B5A5-2EE6F0CFF0DC}">
      <dgm:prSet/>
      <dgm:spPr/>
      <dgm:t>
        <a:bodyPr/>
        <a:lstStyle/>
        <a:p>
          <a:endParaRPr lang="en-US"/>
        </a:p>
      </dgm:t>
    </dgm:pt>
    <dgm:pt modelId="{91830021-F691-4EB2-BF84-872F5E2BA43F}">
      <dgm:prSet custT="1"/>
      <dgm:spPr/>
      <dgm:t>
        <a:bodyPr anchor="ctr" anchorCtr="0"/>
        <a:lstStyle/>
        <a:p>
          <a:pPr marL="0" indent="119063" algn="l"/>
          <a:r>
            <a:rPr lang="en-US" sz="1000" spc="50" baseline="0" dirty="0">
              <a:latin typeface="Georgia" pitchFamily="18" charset="0"/>
            </a:rPr>
            <a:t>10 Trusted Traveler Programs</a:t>
          </a:r>
        </a:p>
      </dgm:t>
    </dgm:pt>
    <dgm:pt modelId="{304BDF55-4D31-447D-9F38-7CEEC9AEA655}" type="parTrans" cxnId="{39C95FC0-DF91-4AE1-AC16-6E52D61AE9BE}">
      <dgm:prSet/>
      <dgm:spPr/>
      <dgm:t>
        <a:bodyPr/>
        <a:lstStyle/>
        <a:p>
          <a:endParaRPr lang="en-US"/>
        </a:p>
      </dgm:t>
    </dgm:pt>
    <dgm:pt modelId="{7CA4CB90-AC35-4737-8D6D-C8FF6DFA6006}" type="sibTrans" cxnId="{39C95FC0-DF91-4AE1-AC16-6E52D61AE9BE}">
      <dgm:prSet/>
      <dgm:spPr/>
      <dgm:t>
        <a:bodyPr/>
        <a:lstStyle/>
        <a:p>
          <a:endParaRPr lang="en-US"/>
        </a:p>
      </dgm:t>
    </dgm:pt>
    <dgm:pt modelId="{D63BE8AB-F640-4F4A-A3E7-2EFE75D9FE01}">
      <dgm:prSet custT="1"/>
      <dgm:spPr/>
      <dgm:t>
        <a:bodyPr anchor="ctr" anchorCtr="0"/>
        <a:lstStyle/>
        <a:p>
          <a:pPr marL="0" indent="119063" algn="l"/>
          <a:r>
            <a:rPr lang="en-US" sz="1100" spc="50" baseline="0">
              <a:latin typeface="Georgia" pitchFamily="18" charset="0"/>
            </a:rPr>
            <a:t>330 </a:t>
          </a:r>
          <a:r>
            <a:rPr lang="en-US" sz="1100" spc="50" baseline="0" dirty="0">
              <a:latin typeface="Georgia" pitchFamily="18" charset="0"/>
            </a:rPr>
            <a:t>Ports of Entry</a:t>
          </a:r>
        </a:p>
      </dgm:t>
    </dgm:pt>
    <dgm:pt modelId="{953349E6-DF80-4F0C-A45B-1AAF446E1F08}" type="parTrans" cxnId="{EF56317A-037F-4AE3-B8D2-1EA4C7A335A5}">
      <dgm:prSet/>
      <dgm:spPr/>
      <dgm:t>
        <a:bodyPr/>
        <a:lstStyle/>
        <a:p>
          <a:endParaRPr lang="en-US"/>
        </a:p>
      </dgm:t>
    </dgm:pt>
    <dgm:pt modelId="{A5067F32-3014-4056-92A4-28C2C1BB84BB}" type="sibTrans" cxnId="{EF56317A-037F-4AE3-B8D2-1EA4C7A335A5}">
      <dgm:prSet/>
      <dgm:spPr/>
      <dgm:t>
        <a:bodyPr/>
        <a:lstStyle/>
        <a:p>
          <a:endParaRPr lang="en-US"/>
        </a:p>
      </dgm:t>
    </dgm:pt>
    <dgm:pt modelId="{9F7F38FA-C764-467E-8F9F-7D9FF779420A}">
      <dgm:prSet custT="1"/>
      <dgm:spPr/>
      <dgm:t>
        <a:bodyPr anchor="ctr" anchorCtr="0"/>
        <a:lstStyle/>
        <a:p>
          <a:pPr marL="0" indent="119063" algn="l"/>
          <a:r>
            <a:rPr lang="en-US" sz="1000" spc="50" baseline="0" dirty="0">
              <a:latin typeface="Georgia" pitchFamily="18" charset="0"/>
            </a:rPr>
            <a:t>International Carriers and Shippers</a:t>
          </a:r>
        </a:p>
      </dgm:t>
    </dgm:pt>
    <dgm:pt modelId="{10F012AF-FD4E-49BF-A2CD-1E83419F1FD2}" type="parTrans" cxnId="{C6826779-C17B-454D-93D5-6D0A90E69F3E}">
      <dgm:prSet/>
      <dgm:spPr/>
      <dgm:t>
        <a:bodyPr/>
        <a:lstStyle/>
        <a:p>
          <a:endParaRPr lang="en-US"/>
        </a:p>
      </dgm:t>
    </dgm:pt>
    <dgm:pt modelId="{73283426-74F3-49E8-A032-A6D9D68E66BA}" type="sibTrans" cxnId="{C6826779-C17B-454D-93D5-6D0A90E69F3E}">
      <dgm:prSet/>
      <dgm:spPr/>
      <dgm:t>
        <a:bodyPr/>
        <a:lstStyle/>
        <a:p>
          <a:endParaRPr lang="en-US"/>
        </a:p>
      </dgm:t>
    </dgm:pt>
    <dgm:pt modelId="{3B3850C2-BDFC-48A3-B7A2-2B6E3659C8D5}">
      <dgm:prSet custT="1"/>
      <dgm:spPr/>
      <dgm:t>
        <a:bodyPr anchor="ctr" anchorCtr="0"/>
        <a:lstStyle/>
        <a:p>
          <a:pPr marL="0" indent="119063" algn="l"/>
          <a:r>
            <a:rPr lang="en-US" sz="1000" spc="50" baseline="0" dirty="0">
              <a:latin typeface="Georgia" pitchFamily="18" charset="0"/>
            </a:rPr>
            <a:t>40 Border Crossing Fees</a:t>
          </a:r>
        </a:p>
      </dgm:t>
    </dgm:pt>
    <dgm:pt modelId="{F610D189-C446-4857-866A-B35BD5092E24}" type="parTrans" cxnId="{F745EFBD-B352-4137-A364-F7C47FC807C4}">
      <dgm:prSet/>
      <dgm:spPr/>
      <dgm:t>
        <a:bodyPr/>
        <a:lstStyle/>
        <a:p>
          <a:endParaRPr lang="en-US"/>
        </a:p>
      </dgm:t>
    </dgm:pt>
    <dgm:pt modelId="{1D6C394B-1663-4130-B4A1-91796D696305}" type="sibTrans" cxnId="{F745EFBD-B352-4137-A364-F7C47FC807C4}">
      <dgm:prSet/>
      <dgm:spPr/>
      <dgm:t>
        <a:bodyPr/>
        <a:lstStyle/>
        <a:p>
          <a:endParaRPr lang="en-US"/>
        </a:p>
      </dgm:t>
    </dgm:pt>
    <dgm:pt modelId="{CC365FEA-9B37-45A1-8A58-412B418731EB}">
      <dgm:prSet custT="1"/>
      <dgm:spPr/>
      <dgm:t>
        <a:bodyPr anchor="ctr" anchorCtr="0"/>
        <a:lstStyle/>
        <a:p>
          <a:pPr marL="0" indent="119063" algn="l"/>
          <a:r>
            <a:rPr lang="en-US" sz="1000" spc="50" baseline="0" dirty="0">
              <a:latin typeface="Georgia" pitchFamily="18" charset="0"/>
            </a:rPr>
            <a:t>12,000,000 Credit Card Transactions</a:t>
          </a:r>
        </a:p>
      </dgm:t>
    </dgm:pt>
    <dgm:pt modelId="{3E11E7FC-6915-4BE6-AEE4-0533A357FC98}" type="parTrans" cxnId="{202F34C1-0E3E-44E1-B129-86B037057DAE}">
      <dgm:prSet/>
      <dgm:spPr/>
      <dgm:t>
        <a:bodyPr/>
        <a:lstStyle/>
        <a:p>
          <a:endParaRPr lang="en-US"/>
        </a:p>
      </dgm:t>
    </dgm:pt>
    <dgm:pt modelId="{74730D95-0A34-41C9-AFF3-09D7668E0D02}" type="sibTrans" cxnId="{202F34C1-0E3E-44E1-B129-86B037057DAE}">
      <dgm:prSet/>
      <dgm:spPr/>
      <dgm:t>
        <a:bodyPr/>
        <a:lstStyle/>
        <a:p>
          <a:endParaRPr lang="en-US"/>
        </a:p>
      </dgm:t>
    </dgm:pt>
    <dgm:pt modelId="{F9EEAEC1-F7AE-4BDE-9C7E-38B9B2C4221A}">
      <dgm:prSet custT="1"/>
      <dgm:spPr/>
      <dgm:t>
        <a:bodyPr anchor="ctr" anchorCtr="0"/>
        <a:lstStyle/>
        <a:p>
          <a:pPr marL="0" indent="119063" algn="l"/>
          <a:r>
            <a:rPr lang="en-US" sz="1100" spc="50" baseline="0" dirty="0">
              <a:latin typeface="Georgia" pitchFamily="18" charset="0"/>
            </a:rPr>
            <a:t>225 Deposit Sites</a:t>
          </a:r>
        </a:p>
      </dgm:t>
    </dgm:pt>
    <dgm:pt modelId="{71AB9082-FD76-4FEC-A1DC-F69C3FD258EE}" type="parTrans" cxnId="{68B323F1-EF3C-4D47-A57E-2088264290C5}">
      <dgm:prSet/>
      <dgm:spPr/>
      <dgm:t>
        <a:bodyPr/>
        <a:lstStyle/>
        <a:p>
          <a:endParaRPr lang="en-US"/>
        </a:p>
      </dgm:t>
    </dgm:pt>
    <dgm:pt modelId="{1FC8C307-1505-4027-820F-B90CE73E673C}" type="sibTrans" cxnId="{68B323F1-EF3C-4D47-A57E-2088264290C5}">
      <dgm:prSet/>
      <dgm:spPr/>
      <dgm:t>
        <a:bodyPr/>
        <a:lstStyle/>
        <a:p>
          <a:endParaRPr lang="en-US"/>
        </a:p>
      </dgm:t>
    </dgm:pt>
    <dgm:pt modelId="{ABA9A74C-0EE8-4EA1-BC0F-1BD56CFAE72E}">
      <dgm:prSet custT="1"/>
      <dgm:spPr/>
      <dgm:t>
        <a:bodyPr anchor="ctr" anchorCtr="0"/>
        <a:lstStyle/>
        <a:p>
          <a:pPr marL="0" indent="119063" algn="l"/>
          <a:r>
            <a:rPr lang="en-US" sz="1100" spc="50" baseline="0" dirty="0">
              <a:latin typeface="Georgia" pitchFamily="18" charset="0"/>
            </a:rPr>
            <a:t>10,000 Deposit Differences</a:t>
          </a:r>
        </a:p>
      </dgm:t>
    </dgm:pt>
    <dgm:pt modelId="{B356798C-0AB9-434B-A012-A8B49A72E9C2}" type="parTrans" cxnId="{6FF24078-587F-4A58-9E1D-885133F8CDE8}">
      <dgm:prSet/>
      <dgm:spPr/>
      <dgm:t>
        <a:bodyPr/>
        <a:lstStyle/>
        <a:p>
          <a:endParaRPr lang="en-US"/>
        </a:p>
      </dgm:t>
    </dgm:pt>
    <dgm:pt modelId="{B83B7CA6-588F-4B8C-877A-9FDAFCE09777}" type="sibTrans" cxnId="{6FF24078-587F-4A58-9E1D-885133F8CDE8}">
      <dgm:prSet/>
      <dgm:spPr/>
      <dgm:t>
        <a:bodyPr/>
        <a:lstStyle/>
        <a:p>
          <a:endParaRPr lang="en-US"/>
        </a:p>
      </dgm:t>
    </dgm:pt>
    <dgm:pt modelId="{DBEA7BFD-F8B1-4EF3-8846-E95F6ADD7C1F}">
      <dgm:prSet phldrT="[Text]" custT="1"/>
      <dgm:spPr/>
      <dgm:t>
        <a:bodyPr anchor="ctr" anchorCtr="0"/>
        <a:lstStyle/>
        <a:p>
          <a:pPr marL="0" indent="119063" algn="l"/>
          <a:r>
            <a:rPr lang="en-US" sz="1000" spc="50" baseline="0" dirty="0">
              <a:latin typeface="Georgia" pitchFamily="18" charset="0"/>
            </a:rPr>
            <a:t>11,000 GSP Replacement Refunds</a:t>
          </a:r>
        </a:p>
      </dgm:t>
    </dgm:pt>
    <dgm:pt modelId="{8DBE69A5-9A4F-4069-8D3B-E19FA24768AC}" type="parTrans" cxnId="{BACB7AD2-54B9-49A6-98C1-A3503EA0BE09}">
      <dgm:prSet/>
      <dgm:spPr/>
      <dgm:t>
        <a:bodyPr/>
        <a:lstStyle/>
        <a:p>
          <a:endParaRPr lang="en-US"/>
        </a:p>
      </dgm:t>
    </dgm:pt>
    <dgm:pt modelId="{1222413E-3222-45BB-A8F7-03C0A0DFBB47}" type="sibTrans" cxnId="{BACB7AD2-54B9-49A6-98C1-A3503EA0BE09}">
      <dgm:prSet/>
      <dgm:spPr/>
      <dgm:t>
        <a:bodyPr/>
        <a:lstStyle/>
        <a:p>
          <a:endParaRPr lang="en-US"/>
        </a:p>
      </dgm:t>
    </dgm:pt>
    <dgm:pt modelId="{46A4591B-F041-4044-B368-39401866B809}">
      <dgm:prSet phldrT="[Text]" custT="1"/>
      <dgm:spPr/>
      <dgm:t>
        <a:bodyPr anchor="ctr" anchorCtr="0"/>
        <a:lstStyle/>
        <a:p>
          <a:pPr marL="0" indent="119063" algn="l"/>
          <a:r>
            <a:rPr lang="en-US" sz="1000" spc="50" baseline="0" dirty="0">
              <a:latin typeface="Georgia" pitchFamily="18" charset="0"/>
            </a:rPr>
            <a:t>600 FOIA Requests</a:t>
          </a:r>
        </a:p>
      </dgm:t>
    </dgm:pt>
    <dgm:pt modelId="{35A0C5F4-5B57-483F-A3A1-493AF1D69E78}" type="parTrans" cxnId="{B2DBD5B5-A62E-4162-9692-05AFD7D50D13}">
      <dgm:prSet/>
      <dgm:spPr/>
      <dgm:t>
        <a:bodyPr/>
        <a:lstStyle/>
        <a:p>
          <a:endParaRPr lang="en-US"/>
        </a:p>
      </dgm:t>
    </dgm:pt>
    <dgm:pt modelId="{0D42688C-C4D1-4444-A6C2-9F6D54785405}" type="sibTrans" cxnId="{B2DBD5B5-A62E-4162-9692-05AFD7D50D13}">
      <dgm:prSet/>
      <dgm:spPr/>
      <dgm:t>
        <a:bodyPr/>
        <a:lstStyle/>
        <a:p>
          <a:endParaRPr lang="en-US"/>
        </a:p>
      </dgm:t>
    </dgm:pt>
    <dgm:pt modelId="{67BBAFDD-5A7A-4975-A902-3EB30A2A7C47}" type="pres">
      <dgm:prSet presAssocID="{CD9A1C09-38DF-47D3-8668-D4F482C3F11C}" presName="Name0" presStyleCnt="0">
        <dgm:presLayoutVars>
          <dgm:dir/>
          <dgm:animLvl val="lvl"/>
          <dgm:resizeHandles/>
        </dgm:presLayoutVars>
      </dgm:prSet>
      <dgm:spPr/>
    </dgm:pt>
    <dgm:pt modelId="{F2A8C853-0CC6-4BA1-819A-57C0A29C24E6}" type="pres">
      <dgm:prSet presAssocID="{22E7BACD-6BF1-4CFD-A5BE-30CC80D9EFC0}" presName="linNode" presStyleCnt="0"/>
      <dgm:spPr/>
    </dgm:pt>
    <dgm:pt modelId="{2B91BA63-9A09-4031-A3C9-9F916C2BFA40}" type="pres">
      <dgm:prSet presAssocID="{22E7BACD-6BF1-4CFD-A5BE-30CC80D9EFC0}" presName="parentShp" presStyleLbl="node1" presStyleIdx="0" presStyleCnt="5" custScaleX="65461">
        <dgm:presLayoutVars>
          <dgm:bulletEnabled val="1"/>
        </dgm:presLayoutVars>
      </dgm:prSet>
      <dgm:spPr/>
    </dgm:pt>
    <dgm:pt modelId="{F2DD7C24-A293-458E-B07D-AA6F7BCDA403}" type="pres">
      <dgm:prSet presAssocID="{22E7BACD-6BF1-4CFD-A5BE-30CC80D9EFC0}" presName="childShp" presStyleLbl="bgAccFollowNode1" presStyleIdx="0" presStyleCnt="5" custScaleX="79626">
        <dgm:presLayoutVars>
          <dgm:bulletEnabled val="1"/>
        </dgm:presLayoutVars>
      </dgm:prSet>
      <dgm:spPr/>
    </dgm:pt>
    <dgm:pt modelId="{DF4B6E2A-315A-422A-B089-C49EC0D3AA84}" type="pres">
      <dgm:prSet presAssocID="{D83F9E6B-BA6C-4BB4-AF83-B8368D9DAB20}" presName="spacing" presStyleCnt="0"/>
      <dgm:spPr/>
    </dgm:pt>
    <dgm:pt modelId="{2B40ECEE-6A12-4CB2-961A-3F2CEE8B4854}" type="pres">
      <dgm:prSet presAssocID="{124A0131-1938-405E-9D61-1780BE730096}" presName="linNode" presStyleCnt="0"/>
      <dgm:spPr/>
    </dgm:pt>
    <dgm:pt modelId="{26373A62-5A1C-46DC-BB5C-43177EBDAEC5}" type="pres">
      <dgm:prSet presAssocID="{124A0131-1938-405E-9D61-1780BE730096}" presName="parentShp" presStyleLbl="node1" presStyleIdx="1" presStyleCnt="5" custScaleX="65461">
        <dgm:presLayoutVars>
          <dgm:bulletEnabled val="1"/>
        </dgm:presLayoutVars>
      </dgm:prSet>
      <dgm:spPr/>
    </dgm:pt>
    <dgm:pt modelId="{7C66944E-A464-4D39-9EFC-5BD396BB0962}" type="pres">
      <dgm:prSet presAssocID="{124A0131-1938-405E-9D61-1780BE730096}" presName="childShp" presStyleLbl="bgAccFollowNode1" presStyleIdx="1" presStyleCnt="5" custScaleX="79626" custScaleY="130264">
        <dgm:presLayoutVars>
          <dgm:bulletEnabled val="1"/>
        </dgm:presLayoutVars>
      </dgm:prSet>
      <dgm:spPr/>
    </dgm:pt>
    <dgm:pt modelId="{ACF53F0D-E2EA-49F3-8162-EE833DD39E59}" type="pres">
      <dgm:prSet presAssocID="{0D65584E-31A6-4286-99F9-6C4927875C96}" presName="spacing" presStyleCnt="0"/>
      <dgm:spPr/>
    </dgm:pt>
    <dgm:pt modelId="{98083B73-E89F-42BE-A428-F3F09CA601E8}" type="pres">
      <dgm:prSet presAssocID="{422EC4BD-1FD2-4120-9323-A7C66E0F97F2}" presName="linNode" presStyleCnt="0"/>
      <dgm:spPr/>
    </dgm:pt>
    <dgm:pt modelId="{76838BA9-FD1A-45C1-B242-4F0C24A26B0B}" type="pres">
      <dgm:prSet presAssocID="{422EC4BD-1FD2-4120-9323-A7C66E0F97F2}" presName="parentShp" presStyleLbl="node1" presStyleIdx="2" presStyleCnt="5" custScaleX="65461">
        <dgm:presLayoutVars>
          <dgm:bulletEnabled val="1"/>
        </dgm:presLayoutVars>
      </dgm:prSet>
      <dgm:spPr/>
    </dgm:pt>
    <dgm:pt modelId="{5DEAFF37-FA8E-4000-81C0-C51F591DDBA6}" type="pres">
      <dgm:prSet presAssocID="{422EC4BD-1FD2-4120-9323-A7C66E0F97F2}" presName="childShp" presStyleLbl="bgAccFollowNode1" presStyleIdx="2" presStyleCnt="5" custScaleX="79626">
        <dgm:presLayoutVars>
          <dgm:bulletEnabled val="1"/>
        </dgm:presLayoutVars>
      </dgm:prSet>
      <dgm:spPr/>
    </dgm:pt>
    <dgm:pt modelId="{3FBC1940-B9B7-41BA-BCE9-6BB84D3179A7}" type="pres">
      <dgm:prSet presAssocID="{F6715FF1-08C7-4A75-85B9-850AEE559623}" presName="spacing" presStyleCnt="0"/>
      <dgm:spPr/>
    </dgm:pt>
    <dgm:pt modelId="{651C9E7E-D342-467F-8450-393AD8C10EFC}" type="pres">
      <dgm:prSet presAssocID="{933DD5AE-C163-48D8-95BC-6A9AB53B224A}" presName="linNode" presStyleCnt="0"/>
      <dgm:spPr/>
    </dgm:pt>
    <dgm:pt modelId="{4073D4A8-9A58-4C8E-B632-13F1BFEDA0AF}" type="pres">
      <dgm:prSet presAssocID="{933DD5AE-C163-48D8-95BC-6A9AB53B224A}" presName="parentShp" presStyleLbl="node1" presStyleIdx="3" presStyleCnt="5" custScaleX="65461">
        <dgm:presLayoutVars>
          <dgm:bulletEnabled val="1"/>
        </dgm:presLayoutVars>
      </dgm:prSet>
      <dgm:spPr/>
    </dgm:pt>
    <dgm:pt modelId="{B94678E3-E862-4F13-B658-11FE5C8F06F5}" type="pres">
      <dgm:prSet presAssocID="{933DD5AE-C163-48D8-95BC-6A9AB53B224A}" presName="childShp" presStyleLbl="bgAccFollowNode1" presStyleIdx="3" presStyleCnt="5" custScaleX="79626">
        <dgm:presLayoutVars>
          <dgm:bulletEnabled val="1"/>
        </dgm:presLayoutVars>
      </dgm:prSet>
      <dgm:spPr/>
    </dgm:pt>
    <dgm:pt modelId="{39F209C5-4245-40AB-BE3E-3EAC5D38F61D}" type="pres">
      <dgm:prSet presAssocID="{988DCED0-DB0C-4DDA-B7C1-4B856CE40F10}" presName="spacing" presStyleCnt="0"/>
      <dgm:spPr/>
    </dgm:pt>
    <dgm:pt modelId="{DDCA8366-FC61-4BD4-90FA-D4E11BB0F637}" type="pres">
      <dgm:prSet presAssocID="{0AC6AD4D-EC5F-4A8C-8D6B-426D41B0807C}" presName="linNode" presStyleCnt="0"/>
      <dgm:spPr/>
    </dgm:pt>
    <dgm:pt modelId="{D63E769F-BCDD-4792-B369-DC96E3871FC8}" type="pres">
      <dgm:prSet presAssocID="{0AC6AD4D-EC5F-4A8C-8D6B-426D41B0807C}" presName="parentShp" presStyleLbl="node1" presStyleIdx="4" presStyleCnt="5" custScaleX="65461">
        <dgm:presLayoutVars>
          <dgm:bulletEnabled val="1"/>
        </dgm:presLayoutVars>
      </dgm:prSet>
      <dgm:spPr/>
    </dgm:pt>
    <dgm:pt modelId="{7ECFB640-26E8-42C3-A58D-1C8BE79E6977}" type="pres">
      <dgm:prSet presAssocID="{0AC6AD4D-EC5F-4A8C-8D6B-426D41B0807C}" presName="childShp" presStyleLbl="bgAccFollowNode1" presStyleIdx="4" presStyleCnt="5" custScaleX="79626">
        <dgm:presLayoutVars>
          <dgm:bulletEnabled val="1"/>
        </dgm:presLayoutVars>
      </dgm:prSet>
      <dgm:spPr/>
    </dgm:pt>
  </dgm:ptLst>
  <dgm:cxnLst>
    <dgm:cxn modelId="{F362EB02-69CA-4E63-836F-03F8BAB767AA}" type="presOf" srcId="{DBEA7BFD-F8B1-4EF3-8846-E95F6ADD7C1F}" destId="{7ECFB640-26E8-42C3-A58D-1C8BE79E6977}" srcOrd="0" destOrd="1" presId="urn:microsoft.com/office/officeart/2005/8/layout/vList6"/>
    <dgm:cxn modelId="{4CD32B06-8012-450A-92B6-42C596D34098}" type="presOf" srcId="{E53899D8-1E20-4FA8-959C-A8530A435192}" destId="{7C66944E-A464-4D39-9EFC-5BD396BB0962}" srcOrd="0" destOrd="2" presId="urn:microsoft.com/office/officeart/2005/8/layout/vList6"/>
    <dgm:cxn modelId="{250B2C0A-0465-40C0-9E3A-6C6EEEA010E8}" type="presOf" srcId="{081246FA-EAE8-4083-84A8-34308CE5482E}" destId="{F2DD7C24-A293-458E-B07D-AA6F7BCDA403}" srcOrd="0" destOrd="1" presId="urn:microsoft.com/office/officeart/2005/8/layout/vList6"/>
    <dgm:cxn modelId="{612DED0A-0A33-463B-B67B-864685FB2FF7}" type="presOf" srcId="{067CD6F5-5F33-4E7D-97BD-F2890D294B67}" destId="{7C66944E-A464-4D39-9EFC-5BD396BB0962}" srcOrd="0" destOrd="1" presId="urn:microsoft.com/office/officeart/2005/8/layout/vList6"/>
    <dgm:cxn modelId="{DD704B0F-866D-4603-9405-2874CF025503}" srcId="{CD9A1C09-38DF-47D3-8668-D4F482C3F11C}" destId="{0AC6AD4D-EC5F-4A8C-8D6B-426D41B0807C}" srcOrd="4" destOrd="0" parTransId="{59B16B3C-0760-4260-867F-9195779E3BFC}" sibTransId="{F24D4F7C-4BE5-4FA7-84A3-06FBD4E3D2EB}"/>
    <dgm:cxn modelId="{F5AAFF1B-71D0-4AB8-913C-0C7244EFF90C}" type="presOf" srcId="{CD9A1C09-38DF-47D3-8668-D4F482C3F11C}" destId="{67BBAFDD-5A7A-4975-A902-3EB30A2A7C47}" srcOrd="0" destOrd="0" presId="urn:microsoft.com/office/officeart/2005/8/layout/vList6"/>
    <dgm:cxn modelId="{9881342C-5CFC-42B4-B149-D0E5548733DE}" srcId="{CD9A1C09-38DF-47D3-8668-D4F482C3F11C}" destId="{124A0131-1938-405E-9D61-1780BE730096}" srcOrd="1" destOrd="0" parTransId="{4CB11DD8-542A-4349-8C4E-FA9E85A6311E}" sibTransId="{0D65584E-31A6-4286-99F9-6C4927875C96}"/>
    <dgm:cxn modelId="{566D482F-AB66-4531-A986-8353DDE6A7BF}" type="presOf" srcId="{22E7BACD-6BF1-4CFD-A5BE-30CC80D9EFC0}" destId="{2B91BA63-9A09-4031-A3C9-9F916C2BFA40}" srcOrd="0" destOrd="0" presId="urn:microsoft.com/office/officeart/2005/8/layout/vList6"/>
    <dgm:cxn modelId="{AED95F39-8ED3-45C1-9AE4-31F06BB6D381}" type="presOf" srcId="{422EC4BD-1FD2-4120-9323-A7C66E0F97F2}" destId="{76838BA9-FD1A-45C1-B242-4F0C24A26B0B}" srcOrd="0" destOrd="0" presId="urn:microsoft.com/office/officeart/2005/8/layout/vList6"/>
    <dgm:cxn modelId="{272A875B-45EC-40DB-85D2-3BD42123AC13}" srcId="{CD9A1C09-38DF-47D3-8668-D4F482C3F11C}" destId="{22E7BACD-6BF1-4CFD-A5BE-30CC80D9EFC0}" srcOrd="0" destOrd="0" parTransId="{9BDB8AA0-8712-4818-95D0-50B5A93510B8}" sibTransId="{D83F9E6B-BA6C-4BB4-AF83-B8368D9DAB20}"/>
    <dgm:cxn modelId="{0E9BDD48-23E0-49BD-A39B-C289CF8BD0D2}" type="presOf" srcId="{124A0131-1938-405E-9D61-1780BE730096}" destId="{26373A62-5A1C-46DC-BB5C-43177EBDAEC5}" srcOrd="0" destOrd="0" presId="urn:microsoft.com/office/officeart/2005/8/layout/vList6"/>
    <dgm:cxn modelId="{23487B4B-6E0B-46C5-8187-37E2B25ADC04}" type="presOf" srcId="{91830021-F691-4EB2-BF84-872F5E2BA43F}" destId="{5DEAFF37-FA8E-4000-81C0-C51F591DDBA6}" srcOrd="0" destOrd="0" presId="urn:microsoft.com/office/officeart/2005/8/layout/vList6"/>
    <dgm:cxn modelId="{B279AA4C-AFFF-4716-AF28-50DFD5373781}" type="presOf" srcId="{CC365FEA-9B37-45A1-8A58-412B418731EB}" destId="{5DEAFF37-FA8E-4000-81C0-C51F591DDBA6}" srcOrd="0" destOrd="2" presId="urn:microsoft.com/office/officeart/2005/8/layout/vList6"/>
    <dgm:cxn modelId="{9A62836E-08E3-4A1F-93CF-CB0290D3E1D4}" srcId="{22E7BACD-6BF1-4CFD-A5BE-30CC80D9EFC0}" destId="{9E32008D-8E89-4598-8760-005ADEF800E3}" srcOrd="2" destOrd="0" parTransId="{311B85A1-6095-4E1D-B471-D112ECB59250}" sibTransId="{CB3D5D83-2E36-4BF4-BDEE-95D8C9941F92}"/>
    <dgm:cxn modelId="{1FE77250-7122-4CD5-AE93-9478371136DE}" srcId="{22E7BACD-6BF1-4CFD-A5BE-30CC80D9EFC0}" destId="{3AC580D2-56FB-499C-8408-F2034759A7C9}" srcOrd="0" destOrd="0" parTransId="{EEA01EC5-F335-491B-AFBA-270F92D1D534}" sibTransId="{7BCD7D51-2FCC-467C-AFD0-34358C7E16CD}"/>
    <dgm:cxn modelId="{214BA470-63A8-48BB-AF4C-D9187AF70050}" type="presOf" srcId="{3AC580D2-56FB-499C-8408-F2034759A7C9}" destId="{F2DD7C24-A293-458E-B07D-AA6F7BCDA403}" srcOrd="0" destOrd="0" presId="urn:microsoft.com/office/officeart/2005/8/layout/vList6"/>
    <dgm:cxn modelId="{BC134076-E1FC-4656-AA5F-38AA471B34E3}" type="presOf" srcId="{F9EEAEC1-F7AE-4BDE-9C7E-38B9B2C4221A}" destId="{B94678E3-E862-4F13-B658-11FE5C8F06F5}" srcOrd="0" destOrd="1" presId="urn:microsoft.com/office/officeart/2005/8/layout/vList6"/>
    <dgm:cxn modelId="{95243577-08BA-4621-BA81-7CF29CAE055D}" type="presOf" srcId="{933DD5AE-C163-48D8-95BC-6A9AB53B224A}" destId="{4073D4A8-9A58-4C8E-B632-13F1BFEDA0AF}" srcOrd="0" destOrd="0" presId="urn:microsoft.com/office/officeart/2005/8/layout/vList6"/>
    <dgm:cxn modelId="{6FF24078-587F-4A58-9E1D-885133F8CDE8}" srcId="{933DD5AE-C163-48D8-95BC-6A9AB53B224A}" destId="{ABA9A74C-0EE8-4EA1-BC0F-1BD56CFAE72E}" srcOrd="2" destOrd="0" parTransId="{B356798C-0AB9-434B-A012-A8B49A72E9C2}" sibTransId="{B83B7CA6-588F-4B8C-877A-9FDAFCE09777}"/>
    <dgm:cxn modelId="{C6826779-C17B-454D-93D5-6D0A90E69F3E}" srcId="{124A0131-1938-405E-9D61-1780BE730096}" destId="{9F7F38FA-C764-467E-8F9F-7D9FF779420A}" srcOrd="3" destOrd="0" parTransId="{10F012AF-FD4E-49BF-A2CD-1E83419F1FD2}" sibTransId="{73283426-74F3-49E8-A032-A6D9D68E66BA}"/>
    <dgm:cxn modelId="{EF56317A-037F-4AE3-B8D2-1EA4C7A335A5}" srcId="{933DD5AE-C163-48D8-95BC-6A9AB53B224A}" destId="{D63BE8AB-F640-4F4A-A3E7-2EFE75D9FE01}" srcOrd="0" destOrd="0" parTransId="{953349E6-DF80-4F0C-A45B-1AAF446E1F08}" sibTransId="{A5067F32-3014-4056-92A4-28C2C1BB84BB}"/>
    <dgm:cxn modelId="{B3525385-F241-437C-A525-222C05834ADA}" srcId="{124A0131-1938-405E-9D61-1780BE730096}" destId="{80D1BC78-B59F-4097-958E-9DE444A8A5DA}" srcOrd="0" destOrd="0" parTransId="{DC164581-2147-4FB2-B083-4DB326EDF293}" sibTransId="{E4F933BF-369E-4F67-B403-D2AE4D286317}"/>
    <dgm:cxn modelId="{6A4DFD8A-87A0-4217-99D6-1A4946470ABC}" type="presOf" srcId="{9E32008D-8E89-4598-8760-005ADEF800E3}" destId="{F2DD7C24-A293-458E-B07D-AA6F7BCDA403}" srcOrd="0" destOrd="2" presId="urn:microsoft.com/office/officeart/2005/8/layout/vList6"/>
    <dgm:cxn modelId="{F050F48B-E256-4B7D-B22F-3DCA898B6CD7}" type="presOf" srcId="{0AC6AD4D-EC5F-4A8C-8D6B-426D41B0807C}" destId="{D63E769F-BCDD-4792-B369-DC96E3871FC8}" srcOrd="0" destOrd="0" presId="urn:microsoft.com/office/officeart/2005/8/layout/vList6"/>
    <dgm:cxn modelId="{B3A94D8E-44B1-4DAE-853E-F138C04392D4}" type="presOf" srcId="{ABA9A74C-0EE8-4EA1-BC0F-1BD56CFAE72E}" destId="{B94678E3-E862-4F13-B658-11FE5C8F06F5}" srcOrd="0" destOrd="2" presId="urn:microsoft.com/office/officeart/2005/8/layout/vList6"/>
    <dgm:cxn modelId="{912274A1-B0C3-4FC5-A5C2-2CD14FF7C297}" srcId="{124A0131-1938-405E-9D61-1780BE730096}" destId="{067CD6F5-5F33-4E7D-97BD-F2890D294B67}" srcOrd="1" destOrd="0" parTransId="{1025498B-E48F-4C9F-B151-3E5D4327966F}" sibTransId="{35DF6255-EFE7-43CA-A8DE-C8E3066F42ED}"/>
    <dgm:cxn modelId="{E0467BA1-348B-45B0-9A8B-14AA75670DF1}" srcId="{CD9A1C09-38DF-47D3-8668-D4F482C3F11C}" destId="{933DD5AE-C163-48D8-95BC-6A9AB53B224A}" srcOrd="3" destOrd="0" parTransId="{EE98F355-EB0F-42AC-8510-BFB0F4A70D56}" sibTransId="{988DCED0-DB0C-4DDA-B7C1-4B856CE40F10}"/>
    <dgm:cxn modelId="{B2DBD5B5-A62E-4162-9692-05AFD7D50D13}" srcId="{0AC6AD4D-EC5F-4A8C-8D6B-426D41B0807C}" destId="{46A4591B-F041-4044-B368-39401866B809}" srcOrd="2" destOrd="0" parTransId="{35A0C5F4-5B57-483F-A3A1-493AF1D69E78}" sibTransId="{0D42688C-C4D1-4444-A6C2-9F6D54785405}"/>
    <dgm:cxn modelId="{F745EFBD-B352-4137-A364-F7C47FC807C4}" srcId="{422EC4BD-1FD2-4120-9323-A7C66E0F97F2}" destId="{3B3850C2-BDFC-48A3-B7A2-2B6E3659C8D5}" srcOrd="1" destOrd="0" parTransId="{F610D189-C446-4857-866A-B35BD5092E24}" sibTransId="{1D6C394B-1663-4130-B4A1-91796D696305}"/>
    <dgm:cxn modelId="{39C95FC0-DF91-4AE1-AC16-6E52D61AE9BE}" srcId="{422EC4BD-1FD2-4120-9323-A7C66E0F97F2}" destId="{91830021-F691-4EB2-BF84-872F5E2BA43F}" srcOrd="0" destOrd="0" parTransId="{304BDF55-4D31-447D-9F38-7CEEC9AEA655}" sibTransId="{7CA4CB90-AC35-4737-8D6D-C8FF6DFA6006}"/>
    <dgm:cxn modelId="{202F34C1-0E3E-44E1-B129-86B037057DAE}" srcId="{422EC4BD-1FD2-4120-9323-A7C66E0F97F2}" destId="{CC365FEA-9B37-45A1-8A58-412B418731EB}" srcOrd="2" destOrd="0" parTransId="{3E11E7FC-6915-4BE6-AEE4-0533A357FC98}" sibTransId="{74730D95-0A34-41C9-AFF3-09D7668E0D02}"/>
    <dgm:cxn modelId="{D3E21EC5-EC53-483A-8D92-0A2C8724D224}" srcId="{0AC6AD4D-EC5F-4A8C-8D6B-426D41B0807C}" destId="{0E738EED-0431-4A9B-9F5A-E5D3369B6CBE}" srcOrd="0" destOrd="0" parTransId="{3512D0F6-D414-4002-A7E2-FE3067B639D0}" sibTransId="{B9CF6DCF-F81E-4C73-90DD-702CF492294F}"/>
    <dgm:cxn modelId="{BACB7AD2-54B9-49A6-98C1-A3503EA0BE09}" srcId="{0AC6AD4D-EC5F-4A8C-8D6B-426D41B0807C}" destId="{DBEA7BFD-F8B1-4EF3-8846-E95F6ADD7C1F}" srcOrd="1" destOrd="0" parTransId="{8DBE69A5-9A4F-4069-8D3B-E19FA24768AC}" sibTransId="{1222413E-3222-45BB-A8F7-03C0A0DFBB47}"/>
    <dgm:cxn modelId="{9C9BD2D2-FBA9-4AED-833D-019BE7CEA797}" srcId="{22E7BACD-6BF1-4CFD-A5BE-30CC80D9EFC0}" destId="{081246FA-EAE8-4083-84A8-34308CE5482E}" srcOrd="1" destOrd="0" parTransId="{31400561-63B1-4CCE-A482-7B701FFB3F15}" sibTransId="{670864A4-6A3C-42AC-9C0D-5FED4D7AECB2}"/>
    <dgm:cxn modelId="{DA4A06D3-F1E0-4309-BBB7-84B96383A5ED}" type="presOf" srcId="{80D1BC78-B59F-4097-958E-9DE444A8A5DA}" destId="{7C66944E-A464-4D39-9EFC-5BD396BB0962}" srcOrd="0" destOrd="0" presId="urn:microsoft.com/office/officeart/2005/8/layout/vList6"/>
    <dgm:cxn modelId="{2A6048DF-C8B8-4AF6-B045-44950151B0DD}" type="presOf" srcId="{9F7F38FA-C764-467E-8F9F-7D9FF779420A}" destId="{7C66944E-A464-4D39-9EFC-5BD396BB0962}" srcOrd="0" destOrd="3" presId="urn:microsoft.com/office/officeart/2005/8/layout/vList6"/>
    <dgm:cxn modelId="{53D1FEE0-6FE0-40DA-B5A5-2EE6F0CFF0DC}" srcId="{124A0131-1938-405E-9D61-1780BE730096}" destId="{E53899D8-1E20-4FA8-959C-A8530A435192}" srcOrd="2" destOrd="0" parTransId="{CE0A0ADC-8BEB-4362-8470-D4FD7CF07B4B}" sibTransId="{F66E0C57-4E4B-4694-AFF0-BB5754C197AB}"/>
    <dgm:cxn modelId="{BD814FE1-5117-4276-B13D-2AC78B9F3714}" type="presOf" srcId="{3B3850C2-BDFC-48A3-B7A2-2B6E3659C8D5}" destId="{5DEAFF37-FA8E-4000-81C0-C51F591DDBA6}" srcOrd="0" destOrd="1" presId="urn:microsoft.com/office/officeart/2005/8/layout/vList6"/>
    <dgm:cxn modelId="{879465E2-D7D9-468E-9A73-0C5F9F2FAE64}" srcId="{CD9A1C09-38DF-47D3-8668-D4F482C3F11C}" destId="{422EC4BD-1FD2-4120-9323-A7C66E0F97F2}" srcOrd="2" destOrd="0" parTransId="{0FC03987-7E18-4939-BED7-B30669908F90}" sibTransId="{F6715FF1-08C7-4A75-85B9-850AEE559623}"/>
    <dgm:cxn modelId="{7A2AC7EE-933F-4E9B-AA70-3380D96CC4D4}" type="presOf" srcId="{D63BE8AB-F640-4F4A-A3E7-2EFE75D9FE01}" destId="{B94678E3-E862-4F13-B658-11FE5C8F06F5}" srcOrd="0" destOrd="0" presId="urn:microsoft.com/office/officeart/2005/8/layout/vList6"/>
    <dgm:cxn modelId="{68B323F1-EF3C-4D47-A57E-2088264290C5}" srcId="{933DD5AE-C163-48D8-95BC-6A9AB53B224A}" destId="{F9EEAEC1-F7AE-4BDE-9C7E-38B9B2C4221A}" srcOrd="1" destOrd="0" parTransId="{71AB9082-FD76-4FEC-A1DC-F69C3FD258EE}" sibTransId="{1FC8C307-1505-4027-820F-B90CE73E673C}"/>
    <dgm:cxn modelId="{942542FB-C575-4497-82C0-28D27BDC07EB}" type="presOf" srcId="{0E738EED-0431-4A9B-9F5A-E5D3369B6CBE}" destId="{7ECFB640-26E8-42C3-A58D-1C8BE79E6977}" srcOrd="0" destOrd="0" presId="urn:microsoft.com/office/officeart/2005/8/layout/vList6"/>
    <dgm:cxn modelId="{89CF67FE-35E7-475F-8E44-0B31CDDAB2E4}" type="presOf" srcId="{46A4591B-F041-4044-B368-39401866B809}" destId="{7ECFB640-26E8-42C3-A58D-1C8BE79E6977}" srcOrd="0" destOrd="2" presId="urn:microsoft.com/office/officeart/2005/8/layout/vList6"/>
    <dgm:cxn modelId="{36B02FC2-FCFC-4D0F-84E8-39494D0D1469}" type="presParOf" srcId="{67BBAFDD-5A7A-4975-A902-3EB30A2A7C47}" destId="{F2A8C853-0CC6-4BA1-819A-57C0A29C24E6}" srcOrd="0" destOrd="0" presId="urn:microsoft.com/office/officeart/2005/8/layout/vList6"/>
    <dgm:cxn modelId="{9FA0E27D-872E-4222-AD8D-0467E00F6BD6}" type="presParOf" srcId="{F2A8C853-0CC6-4BA1-819A-57C0A29C24E6}" destId="{2B91BA63-9A09-4031-A3C9-9F916C2BFA40}" srcOrd="0" destOrd="0" presId="urn:microsoft.com/office/officeart/2005/8/layout/vList6"/>
    <dgm:cxn modelId="{67BF6AE3-38BA-40D3-81D6-632B3442637D}" type="presParOf" srcId="{F2A8C853-0CC6-4BA1-819A-57C0A29C24E6}" destId="{F2DD7C24-A293-458E-B07D-AA6F7BCDA403}" srcOrd="1" destOrd="0" presId="urn:microsoft.com/office/officeart/2005/8/layout/vList6"/>
    <dgm:cxn modelId="{586803A2-851D-4501-AF31-A0545BD40A30}" type="presParOf" srcId="{67BBAFDD-5A7A-4975-A902-3EB30A2A7C47}" destId="{DF4B6E2A-315A-422A-B089-C49EC0D3AA84}" srcOrd="1" destOrd="0" presId="urn:microsoft.com/office/officeart/2005/8/layout/vList6"/>
    <dgm:cxn modelId="{FEF830AE-29A1-44D0-B633-C5865C238D4E}" type="presParOf" srcId="{67BBAFDD-5A7A-4975-A902-3EB30A2A7C47}" destId="{2B40ECEE-6A12-4CB2-961A-3F2CEE8B4854}" srcOrd="2" destOrd="0" presId="urn:microsoft.com/office/officeart/2005/8/layout/vList6"/>
    <dgm:cxn modelId="{AE26B06C-0B9E-4A95-A8DD-47CF79985DC5}" type="presParOf" srcId="{2B40ECEE-6A12-4CB2-961A-3F2CEE8B4854}" destId="{26373A62-5A1C-46DC-BB5C-43177EBDAEC5}" srcOrd="0" destOrd="0" presId="urn:microsoft.com/office/officeart/2005/8/layout/vList6"/>
    <dgm:cxn modelId="{E7D03A82-58CA-4A93-B03B-D265B0FAC6D6}" type="presParOf" srcId="{2B40ECEE-6A12-4CB2-961A-3F2CEE8B4854}" destId="{7C66944E-A464-4D39-9EFC-5BD396BB0962}" srcOrd="1" destOrd="0" presId="urn:microsoft.com/office/officeart/2005/8/layout/vList6"/>
    <dgm:cxn modelId="{A089705F-D597-4E2B-A8FD-D15037A7C608}" type="presParOf" srcId="{67BBAFDD-5A7A-4975-A902-3EB30A2A7C47}" destId="{ACF53F0D-E2EA-49F3-8162-EE833DD39E59}" srcOrd="3" destOrd="0" presId="urn:microsoft.com/office/officeart/2005/8/layout/vList6"/>
    <dgm:cxn modelId="{6F79127E-BA31-413C-9B63-EAC67AF38E99}" type="presParOf" srcId="{67BBAFDD-5A7A-4975-A902-3EB30A2A7C47}" destId="{98083B73-E89F-42BE-A428-F3F09CA601E8}" srcOrd="4" destOrd="0" presId="urn:microsoft.com/office/officeart/2005/8/layout/vList6"/>
    <dgm:cxn modelId="{2708D9FA-04F4-428E-A657-E165459E5987}" type="presParOf" srcId="{98083B73-E89F-42BE-A428-F3F09CA601E8}" destId="{76838BA9-FD1A-45C1-B242-4F0C24A26B0B}" srcOrd="0" destOrd="0" presId="urn:microsoft.com/office/officeart/2005/8/layout/vList6"/>
    <dgm:cxn modelId="{BA7A397B-A5A1-43CD-8FD1-5A947AE4F980}" type="presParOf" srcId="{98083B73-E89F-42BE-A428-F3F09CA601E8}" destId="{5DEAFF37-FA8E-4000-81C0-C51F591DDBA6}" srcOrd="1" destOrd="0" presId="urn:microsoft.com/office/officeart/2005/8/layout/vList6"/>
    <dgm:cxn modelId="{35190AD2-08EA-422C-982E-5EC03A188744}" type="presParOf" srcId="{67BBAFDD-5A7A-4975-A902-3EB30A2A7C47}" destId="{3FBC1940-B9B7-41BA-BCE9-6BB84D3179A7}" srcOrd="5" destOrd="0" presId="urn:microsoft.com/office/officeart/2005/8/layout/vList6"/>
    <dgm:cxn modelId="{F1192286-E748-46ED-8CD1-E416F733801E}" type="presParOf" srcId="{67BBAFDD-5A7A-4975-A902-3EB30A2A7C47}" destId="{651C9E7E-D342-467F-8450-393AD8C10EFC}" srcOrd="6" destOrd="0" presId="urn:microsoft.com/office/officeart/2005/8/layout/vList6"/>
    <dgm:cxn modelId="{49C1CE2A-0791-46DE-8A85-B61BAEF29192}" type="presParOf" srcId="{651C9E7E-D342-467F-8450-393AD8C10EFC}" destId="{4073D4A8-9A58-4C8E-B632-13F1BFEDA0AF}" srcOrd="0" destOrd="0" presId="urn:microsoft.com/office/officeart/2005/8/layout/vList6"/>
    <dgm:cxn modelId="{1C07066C-2729-4937-8B87-92A60B9C0D22}" type="presParOf" srcId="{651C9E7E-D342-467F-8450-393AD8C10EFC}" destId="{B94678E3-E862-4F13-B658-11FE5C8F06F5}" srcOrd="1" destOrd="0" presId="urn:microsoft.com/office/officeart/2005/8/layout/vList6"/>
    <dgm:cxn modelId="{F4ED42F5-DF9C-478E-99BC-544FF7DC7483}" type="presParOf" srcId="{67BBAFDD-5A7A-4975-A902-3EB30A2A7C47}" destId="{39F209C5-4245-40AB-BE3E-3EAC5D38F61D}" srcOrd="7" destOrd="0" presId="urn:microsoft.com/office/officeart/2005/8/layout/vList6"/>
    <dgm:cxn modelId="{1698D090-A833-4E96-9DB4-8F2DB81656B3}" type="presParOf" srcId="{67BBAFDD-5A7A-4975-A902-3EB30A2A7C47}" destId="{DDCA8366-FC61-4BD4-90FA-D4E11BB0F637}" srcOrd="8" destOrd="0" presId="urn:microsoft.com/office/officeart/2005/8/layout/vList6"/>
    <dgm:cxn modelId="{D8D36B0E-2AB0-4632-AA40-62C097EEB948}" type="presParOf" srcId="{DDCA8366-FC61-4BD4-90FA-D4E11BB0F637}" destId="{D63E769F-BCDD-4792-B369-DC96E3871FC8}" srcOrd="0" destOrd="0" presId="urn:microsoft.com/office/officeart/2005/8/layout/vList6"/>
    <dgm:cxn modelId="{1CF94D99-C44B-4B5A-924D-C62B41C68201}" type="presParOf" srcId="{DDCA8366-FC61-4BD4-90FA-D4E11BB0F637}" destId="{7ECFB640-26E8-42C3-A58D-1C8BE79E6977}"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D7C24-A293-458E-B07D-AA6F7BCDA403}">
      <dsp:nvSpPr>
        <dsp:cNvPr id="0" name=""/>
        <dsp:cNvSpPr/>
      </dsp:nvSpPr>
      <dsp:spPr>
        <a:xfrm>
          <a:off x="2469999" y="678"/>
          <a:ext cx="3010011" cy="64752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166688" lvl="1" indent="-47625" algn="l" defTabSz="444500">
            <a:lnSpc>
              <a:spcPct val="90000"/>
            </a:lnSpc>
            <a:spcBef>
              <a:spcPct val="0"/>
            </a:spcBef>
            <a:spcAft>
              <a:spcPct val="15000"/>
            </a:spcAft>
            <a:buChar char="•"/>
          </a:pPr>
          <a:r>
            <a:rPr lang="en-US" sz="1000" b="0" kern="1200" spc="50" baseline="0">
              <a:latin typeface="Georgia" pitchFamily="18" charset="0"/>
            </a:rPr>
            <a:t>$85.7 </a:t>
          </a:r>
          <a:r>
            <a:rPr lang="en-US" sz="1000" b="0" kern="1200" spc="50" baseline="0" dirty="0">
              <a:latin typeface="Georgia" pitchFamily="18" charset="0"/>
            </a:rPr>
            <a:t>Billion in Duties, Taxes, &amp; Fees</a:t>
          </a:r>
        </a:p>
        <a:p>
          <a:pPr marL="166688" lvl="1" indent="-47625" algn="l" defTabSz="444500">
            <a:lnSpc>
              <a:spcPct val="90000"/>
            </a:lnSpc>
            <a:spcBef>
              <a:spcPct val="0"/>
            </a:spcBef>
            <a:spcAft>
              <a:spcPct val="15000"/>
            </a:spcAft>
            <a:buChar char="•"/>
          </a:pPr>
          <a:r>
            <a:rPr lang="en-US" sz="1000" b="0" kern="1200" spc="50" baseline="0" dirty="0">
              <a:latin typeface="Georgia" pitchFamily="18" charset="0"/>
            </a:rPr>
            <a:t>55 Million Transactions</a:t>
          </a:r>
        </a:p>
        <a:p>
          <a:pPr marL="166688" lvl="1" indent="-47625" algn="l" defTabSz="444500">
            <a:lnSpc>
              <a:spcPct val="90000"/>
            </a:lnSpc>
            <a:spcBef>
              <a:spcPct val="0"/>
            </a:spcBef>
            <a:spcAft>
              <a:spcPct val="15000"/>
            </a:spcAft>
            <a:buChar char="•"/>
          </a:pPr>
          <a:r>
            <a:rPr lang="en-US" sz="1000" b="0" kern="1200" spc="50" baseline="0" dirty="0">
              <a:latin typeface="Georgia" pitchFamily="18" charset="0"/>
            </a:rPr>
            <a:t>Reconciliation/Reporting to Treasury</a:t>
          </a:r>
        </a:p>
      </dsp:txBody>
      <dsp:txXfrm>
        <a:off x="2469999" y="81618"/>
        <a:ext cx="2767190" cy="485643"/>
      </dsp:txXfrm>
    </dsp:sp>
    <dsp:sp modelId="{2B91BA63-9A09-4031-A3C9-9F916C2BFA40}">
      <dsp:nvSpPr>
        <dsp:cNvPr id="0" name=""/>
        <dsp:cNvSpPr/>
      </dsp:nvSpPr>
      <dsp:spPr>
        <a:xfrm>
          <a:off x="820300" y="678"/>
          <a:ext cx="1649698" cy="64752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eorgia" pitchFamily="18" charset="0"/>
            </a:rPr>
            <a:t>Collections and</a:t>
          </a:r>
        </a:p>
        <a:p>
          <a:pPr marL="0" lvl="0" indent="0" algn="ctr" defTabSz="622300">
            <a:lnSpc>
              <a:spcPct val="90000"/>
            </a:lnSpc>
            <a:spcBef>
              <a:spcPct val="0"/>
            </a:spcBef>
            <a:spcAft>
              <a:spcPct val="35000"/>
            </a:spcAft>
            <a:buNone/>
          </a:pPr>
          <a:r>
            <a:rPr lang="en-US" sz="1400" kern="1200" dirty="0">
              <a:latin typeface="Georgia" pitchFamily="18" charset="0"/>
            </a:rPr>
            <a:t>Reporting</a:t>
          </a:r>
        </a:p>
      </dsp:txBody>
      <dsp:txXfrm>
        <a:off x="851909" y="32287"/>
        <a:ext cx="1586480" cy="584305"/>
      </dsp:txXfrm>
    </dsp:sp>
    <dsp:sp modelId="{7C66944E-A464-4D39-9EFC-5BD396BB0962}">
      <dsp:nvSpPr>
        <dsp:cNvPr id="0" name=""/>
        <dsp:cNvSpPr/>
      </dsp:nvSpPr>
      <dsp:spPr>
        <a:xfrm>
          <a:off x="2470663" y="712954"/>
          <a:ext cx="3007071" cy="84349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1" indent="119063" algn="l" defTabSz="444500">
            <a:lnSpc>
              <a:spcPct val="90000"/>
            </a:lnSpc>
            <a:spcBef>
              <a:spcPct val="0"/>
            </a:spcBef>
            <a:spcAft>
              <a:spcPct val="15000"/>
            </a:spcAft>
            <a:buChar char="•"/>
          </a:pPr>
          <a:r>
            <a:rPr lang="en-US" sz="1000" kern="1200" spc="50" baseline="0" dirty="0">
              <a:latin typeface="Georgia" pitchFamily="18" charset="0"/>
            </a:rPr>
            <a:t>400,000 Active Importers</a:t>
          </a:r>
        </a:p>
        <a:p>
          <a:pPr marL="0" lvl="1" indent="119063" algn="l" defTabSz="444500">
            <a:lnSpc>
              <a:spcPct val="90000"/>
            </a:lnSpc>
            <a:spcBef>
              <a:spcPct val="0"/>
            </a:spcBef>
            <a:spcAft>
              <a:spcPct val="15000"/>
            </a:spcAft>
            <a:buChar char="•"/>
          </a:pPr>
          <a:r>
            <a:rPr lang="en-US" sz="1000" kern="1200" spc="50" baseline="0" dirty="0">
              <a:latin typeface="Georgia" pitchFamily="18" charset="0"/>
            </a:rPr>
            <a:t>12,000 Brokers</a:t>
          </a:r>
        </a:p>
        <a:p>
          <a:pPr marL="0" lvl="1" indent="119063" algn="l" defTabSz="444500">
            <a:lnSpc>
              <a:spcPct val="90000"/>
            </a:lnSpc>
            <a:spcBef>
              <a:spcPct val="0"/>
            </a:spcBef>
            <a:spcAft>
              <a:spcPct val="15000"/>
            </a:spcAft>
            <a:buChar char="•"/>
          </a:pPr>
          <a:r>
            <a:rPr lang="en-US" sz="1000" kern="1200" spc="50" baseline="0" dirty="0">
              <a:latin typeface="Georgia" pitchFamily="18" charset="0"/>
            </a:rPr>
            <a:t>120 Sureties</a:t>
          </a:r>
        </a:p>
        <a:p>
          <a:pPr marL="0" lvl="1" indent="119063" algn="l" defTabSz="444500">
            <a:lnSpc>
              <a:spcPct val="90000"/>
            </a:lnSpc>
            <a:spcBef>
              <a:spcPct val="0"/>
            </a:spcBef>
            <a:spcAft>
              <a:spcPct val="15000"/>
            </a:spcAft>
            <a:buChar char="•"/>
          </a:pPr>
          <a:r>
            <a:rPr lang="en-US" sz="1000" kern="1200" spc="50" baseline="0" dirty="0">
              <a:latin typeface="Georgia" pitchFamily="18" charset="0"/>
            </a:rPr>
            <a:t>International Carriers and Shippers</a:t>
          </a:r>
        </a:p>
      </dsp:txBody>
      <dsp:txXfrm>
        <a:off x="2470663" y="818390"/>
        <a:ext cx="2690762" cy="632618"/>
      </dsp:txXfrm>
    </dsp:sp>
    <dsp:sp modelId="{26373A62-5A1C-46DC-BB5C-43177EBDAEC5}">
      <dsp:nvSpPr>
        <dsp:cNvPr id="0" name=""/>
        <dsp:cNvSpPr/>
      </dsp:nvSpPr>
      <dsp:spPr>
        <a:xfrm>
          <a:off x="822575" y="810938"/>
          <a:ext cx="1648087" cy="64752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eorgia" pitchFamily="18" charset="0"/>
            </a:rPr>
            <a:t>Trade</a:t>
          </a:r>
        </a:p>
        <a:p>
          <a:pPr marL="0" lvl="0" indent="0" algn="ctr" defTabSz="622300">
            <a:lnSpc>
              <a:spcPct val="90000"/>
            </a:lnSpc>
            <a:spcBef>
              <a:spcPct val="0"/>
            </a:spcBef>
            <a:spcAft>
              <a:spcPct val="35000"/>
            </a:spcAft>
            <a:buNone/>
          </a:pPr>
          <a:r>
            <a:rPr lang="en-US" sz="1400" kern="1200" dirty="0">
              <a:latin typeface="Georgia" pitchFamily="18" charset="0"/>
            </a:rPr>
            <a:t>Community</a:t>
          </a:r>
        </a:p>
      </dsp:txBody>
      <dsp:txXfrm>
        <a:off x="854184" y="842547"/>
        <a:ext cx="1584869" cy="584305"/>
      </dsp:txXfrm>
    </dsp:sp>
    <dsp:sp modelId="{5DEAFF37-FA8E-4000-81C0-C51F591DDBA6}">
      <dsp:nvSpPr>
        <dsp:cNvPr id="0" name=""/>
        <dsp:cNvSpPr/>
      </dsp:nvSpPr>
      <dsp:spPr>
        <a:xfrm>
          <a:off x="2469999" y="1621197"/>
          <a:ext cx="3010011" cy="64752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1" indent="119063" algn="l" defTabSz="444500">
            <a:lnSpc>
              <a:spcPct val="90000"/>
            </a:lnSpc>
            <a:spcBef>
              <a:spcPct val="0"/>
            </a:spcBef>
            <a:spcAft>
              <a:spcPct val="15000"/>
            </a:spcAft>
            <a:buChar char="•"/>
          </a:pPr>
          <a:r>
            <a:rPr lang="en-US" sz="1000" kern="1200" spc="50" baseline="0" dirty="0">
              <a:latin typeface="Georgia" pitchFamily="18" charset="0"/>
            </a:rPr>
            <a:t>10 Trusted Traveler Programs</a:t>
          </a:r>
        </a:p>
        <a:p>
          <a:pPr marL="0" lvl="1" indent="119063" algn="l" defTabSz="444500">
            <a:lnSpc>
              <a:spcPct val="90000"/>
            </a:lnSpc>
            <a:spcBef>
              <a:spcPct val="0"/>
            </a:spcBef>
            <a:spcAft>
              <a:spcPct val="15000"/>
            </a:spcAft>
            <a:buChar char="•"/>
          </a:pPr>
          <a:r>
            <a:rPr lang="en-US" sz="1000" kern="1200" spc="50" baseline="0" dirty="0">
              <a:latin typeface="Georgia" pitchFamily="18" charset="0"/>
            </a:rPr>
            <a:t>40 Border Crossing Fees</a:t>
          </a:r>
        </a:p>
        <a:p>
          <a:pPr marL="0" lvl="1" indent="119063" algn="l" defTabSz="444500">
            <a:lnSpc>
              <a:spcPct val="90000"/>
            </a:lnSpc>
            <a:spcBef>
              <a:spcPct val="0"/>
            </a:spcBef>
            <a:spcAft>
              <a:spcPct val="15000"/>
            </a:spcAft>
            <a:buChar char="•"/>
          </a:pPr>
          <a:r>
            <a:rPr lang="en-US" sz="1000" kern="1200" spc="50" baseline="0" dirty="0">
              <a:latin typeface="Georgia" pitchFamily="18" charset="0"/>
            </a:rPr>
            <a:t>12,000,000 Credit Card Transactions</a:t>
          </a:r>
        </a:p>
      </dsp:txBody>
      <dsp:txXfrm>
        <a:off x="2469999" y="1702137"/>
        <a:ext cx="2767190" cy="485643"/>
      </dsp:txXfrm>
    </dsp:sp>
    <dsp:sp modelId="{76838BA9-FD1A-45C1-B242-4F0C24A26B0B}">
      <dsp:nvSpPr>
        <dsp:cNvPr id="0" name=""/>
        <dsp:cNvSpPr/>
      </dsp:nvSpPr>
      <dsp:spPr>
        <a:xfrm>
          <a:off x="820300" y="1621197"/>
          <a:ext cx="1649698" cy="64752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eorgia" pitchFamily="18" charset="0"/>
            </a:rPr>
            <a:t>Traveling</a:t>
          </a:r>
        </a:p>
        <a:p>
          <a:pPr marL="0" lvl="0" indent="0" algn="ctr" defTabSz="622300">
            <a:lnSpc>
              <a:spcPct val="90000"/>
            </a:lnSpc>
            <a:spcBef>
              <a:spcPct val="0"/>
            </a:spcBef>
            <a:spcAft>
              <a:spcPct val="35000"/>
            </a:spcAft>
            <a:buNone/>
          </a:pPr>
          <a:r>
            <a:rPr lang="en-US" sz="1400" kern="1200" dirty="0">
              <a:latin typeface="Georgia" pitchFamily="18" charset="0"/>
            </a:rPr>
            <a:t>Public</a:t>
          </a:r>
        </a:p>
      </dsp:txBody>
      <dsp:txXfrm>
        <a:off x="851909" y="1652806"/>
        <a:ext cx="1586480" cy="584305"/>
      </dsp:txXfrm>
    </dsp:sp>
    <dsp:sp modelId="{B94678E3-E862-4F13-B658-11FE5C8F06F5}">
      <dsp:nvSpPr>
        <dsp:cNvPr id="0" name=""/>
        <dsp:cNvSpPr/>
      </dsp:nvSpPr>
      <dsp:spPr>
        <a:xfrm>
          <a:off x="2469999" y="2333474"/>
          <a:ext cx="3010011" cy="64752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1" indent="119063" algn="l" defTabSz="488950">
            <a:lnSpc>
              <a:spcPct val="90000"/>
            </a:lnSpc>
            <a:spcBef>
              <a:spcPct val="0"/>
            </a:spcBef>
            <a:spcAft>
              <a:spcPct val="15000"/>
            </a:spcAft>
            <a:buChar char="•"/>
          </a:pPr>
          <a:r>
            <a:rPr lang="en-US" sz="1100" kern="1200" spc="50" baseline="0">
              <a:latin typeface="Georgia" pitchFamily="18" charset="0"/>
            </a:rPr>
            <a:t>330 </a:t>
          </a:r>
          <a:r>
            <a:rPr lang="en-US" sz="1100" kern="1200" spc="50" baseline="0" dirty="0">
              <a:latin typeface="Georgia" pitchFamily="18" charset="0"/>
            </a:rPr>
            <a:t>Ports of Entry</a:t>
          </a:r>
        </a:p>
        <a:p>
          <a:pPr marL="0" lvl="1" indent="119063" algn="l" defTabSz="488950">
            <a:lnSpc>
              <a:spcPct val="90000"/>
            </a:lnSpc>
            <a:spcBef>
              <a:spcPct val="0"/>
            </a:spcBef>
            <a:spcAft>
              <a:spcPct val="15000"/>
            </a:spcAft>
            <a:buChar char="•"/>
          </a:pPr>
          <a:r>
            <a:rPr lang="en-US" sz="1100" kern="1200" spc="50" baseline="0" dirty="0">
              <a:latin typeface="Georgia" pitchFamily="18" charset="0"/>
            </a:rPr>
            <a:t>225 Deposit Sites</a:t>
          </a:r>
        </a:p>
        <a:p>
          <a:pPr marL="0" lvl="1" indent="119063" algn="l" defTabSz="488950">
            <a:lnSpc>
              <a:spcPct val="90000"/>
            </a:lnSpc>
            <a:spcBef>
              <a:spcPct val="0"/>
            </a:spcBef>
            <a:spcAft>
              <a:spcPct val="15000"/>
            </a:spcAft>
            <a:buChar char="•"/>
          </a:pPr>
          <a:r>
            <a:rPr lang="en-US" sz="1100" kern="1200" spc="50" baseline="0" dirty="0">
              <a:latin typeface="Georgia" pitchFamily="18" charset="0"/>
            </a:rPr>
            <a:t>10,000 Deposit Differences</a:t>
          </a:r>
        </a:p>
      </dsp:txBody>
      <dsp:txXfrm>
        <a:off x="2469999" y="2414414"/>
        <a:ext cx="2767190" cy="485643"/>
      </dsp:txXfrm>
    </dsp:sp>
    <dsp:sp modelId="{4073D4A8-9A58-4C8E-B632-13F1BFEDA0AF}">
      <dsp:nvSpPr>
        <dsp:cNvPr id="0" name=""/>
        <dsp:cNvSpPr/>
      </dsp:nvSpPr>
      <dsp:spPr>
        <a:xfrm>
          <a:off x="820300" y="2333474"/>
          <a:ext cx="1649698" cy="64752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eorgia" pitchFamily="18" charset="0"/>
            </a:rPr>
            <a:t>CBP Ports</a:t>
          </a:r>
        </a:p>
        <a:p>
          <a:pPr marL="0" lvl="0" indent="0" algn="ctr" defTabSz="622300">
            <a:lnSpc>
              <a:spcPct val="90000"/>
            </a:lnSpc>
            <a:spcBef>
              <a:spcPct val="0"/>
            </a:spcBef>
            <a:spcAft>
              <a:spcPct val="35000"/>
            </a:spcAft>
            <a:buNone/>
          </a:pPr>
          <a:r>
            <a:rPr lang="en-US" sz="1400" kern="1200" dirty="0">
              <a:latin typeface="Georgia" pitchFamily="18" charset="0"/>
            </a:rPr>
            <a:t>of Entry</a:t>
          </a:r>
        </a:p>
      </dsp:txBody>
      <dsp:txXfrm>
        <a:off x="851909" y="2365083"/>
        <a:ext cx="1586480" cy="584305"/>
      </dsp:txXfrm>
    </dsp:sp>
    <dsp:sp modelId="{7ECFB640-26E8-42C3-A58D-1C8BE79E6977}">
      <dsp:nvSpPr>
        <dsp:cNvPr id="0" name=""/>
        <dsp:cNvSpPr/>
      </dsp:nvSpPr>
      <dsp:spPr>
        <a:xfrm>
          <a:off x="2469999" y="3045750"/>
          <a:ext cx="3010011" cy="64752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1" indent="119063" algn="l" defTabSz="444500">
            <a:lnSpc>
              <a:spcPct val="90000"/>
            </a:lnSpc>
            <a:spcBef>
              <a:spcPct val="0"/>
            </a:spcBef>
            <a:spcAft>
              <a:spcPct val="15000"/>
            </a:spcAft>
            <a:buChar char="•"/>
          </a:pPr>
          <a:r>
            <a:rPr lang="en-US" sz="1000" kern="1200" spc="50" baseline="0" dirty="0">
              <a:latin typeface="Georgia" pitchFamily="18" charset="0"/>
            </a:rPr>
            <a:t>855 CDSOA Disbursements </a:t>
          </a:r>
        </a:p>
        <a:p>
          <a:pPr marL="0" lvl="1" indent="119063" algn="l" defTabSz="444500">
            <a:lnSpc>
              <a:spcPct val="90000"/>
            </a:lnSpc>
            <a:spcBef>
              <a:spcPct val="0"/>
            </a:spcBef>
            <a:spcAft>
              <a:spcPct val="15000"/>
            </a:spcAft>
            <a:buChar char="•"/>
          </a:pPr>
          <a:r>
            <a:rPr lang="en-US" sz="1000" kern="1200" spc="50" baseline="0" dirty="0">
              <a:latin typeface="Georgia" pitchFamily="18" charset="0"/>
            </a:rPr>
            <a:t>11,000 GSP Replacement Refunds</a:t>
          </a:r>
        </a:p>
        <a:p>
          <a:pPr marL="0" lvl="1" indent="119063" algn="l" defTabSz="444500">
            <a:lnSpc>
              <a:spcPct val="90000"/>
            </a:lnSpc>
            <a:spcBef>
              <a:spcPct val="0"/>
            </a:spcBef>
            <a:spcAft>
              <a:spcPct val="15000"/>
            </a:spcAft>
            <a:buChar char="•"/>
          </a:pPr>
          <a:r>
            <a:rPr lang="en-US" sz="1000" kern="1200" spc="50" baseline="0" dirty="0">
              <a:latin typeface="Georgia" pitchFamily="18" charset="0"/>
            </a:rPr>
            <a:t>600 FOIA Requests</a:t>
          </a:r>
        </a:p>
      </dsp:txBody>
      <dsp:txXfrm>
        <a:off x="2469999" y="3126690"/>
        <a:ext cx="2767190" cy="485643"/>
      </dsp:txXfrm>
    </dsp:sp>
    <dsp:sp modelId="{D63E769F-BCDD-4792-B369-DC96E3871FC8}">
      <dsp:nvSpPr>
        <dsp:cNvPr id="0" name=""/>
        <dsp:cNvSpPr/>
      </dsp:nvSpPr>
      <dsp:spPr>
        <a:xfrm>
          <a:off x="820300" y="3045750"/>
          <a:ext cx="1649698" cy="64752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eorgia" pitchFamily="18" charset="0"/>
            </a:rPr>
            <a:t>Special</a:t>
          </a:r>
        </a:p>
        <a:p>
          <a:pPr marL="0" lvl="0" indent="0" algn="ctr" defTabSz="622300">
            <a:lnSpc>
              <a:spcPct val="90000"/>
            </a:lnSpc>
            <a:spcBef>
              <a:spcPct val="0"/>
            </a:spcBef>
            <a:spcAft>
              <a:spcPct val="35000"/>
            </a:spcAft>
            <a:buNone/>
          </a:pPr>
          <a:r>
            <a:rPr lang="en-US" sz="1400" kern="1200" dirty="0">
              <a:latin typeface="Georgia" pitchFamily="18" charset="0"/>
            </a:rPr>
            <a:t>Programs</a:t>
          </a:r>
        </a:p>
      </dsp:txBody>
      <dsp:txXfrm>
        <a:off x="851909" y="3077359"/>
        <a:ext cx="1586480" cy="58430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79384-4650-43A2-B4C6-D321F0D78CAC}" type="datetimeFigureOut">
              <a:rPr lang="en-US" smtClean="0"/>
              <a:t>3/21/2022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FD59B-22B7-409A-A079-5F70CAA72ACB}" type="slidenum">
              <a:rPr lang="en-US" smtClean="0"/>
              <a:t>‹#›</a:t>
            </a:fld>
            <a:endParaRPr lang="en-US"/>
          </a:p>
        </p:txBody>
      </p:sp>
    </p:spTree>
    <p:extLst>
      <p:ext uri="{BB962C8B-B14F-4D97-AF65-F5344CB8AC3E}">
        <p14:creationId xmlns:p14="http://schemas.microsoft.com/office/powerpoint/2010/main" val="193157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4FD59B-22B7-409A-A079-5F70CAA72ACB}" type="slidenum">
              <a:rPr lang="en-US" smtClean="0"/>
              <a:t>1</a:t>
            </a:fld>
            <a:endParaRPr lang="en-US"/>
          </a:p>
        </p:txBody>
      </p:sp>
    </p:spTree>
    <p:extLst>
      <p:ext uri="{BB962C8B-B14F-4D97-AF65-F5344CB8AC3E}">
        <p14:creationId xmlns:p14="http://schemas.microsoft.com/office/powerpoint/2010/main" val="264375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4, 1776</a:t>
            </a:r>
          </a:p>
          <a:p>
            <a:endParaRPr lang="en-US" dirty="0"/>
          </a:p>
          <a:p>
            <a:r>
              <a:rPr lang="en-US" dirty="0"/>
              <a:t>July 31, 1789</a:t>
            </a:r>
          </a:p>
          <a:p>
            <a:endParaRPr lang="en-US" dirty="0"/>
          </a:p>
          <a:p>
            <a:endParaRPr lang="en-US" dirty="0"/>
          </a:p>
          <a:p>
            <a:r>
              <a:rPr lang="en-US" dirty="0"/>
              <a:t>Collecting tariff revenue</a:t>
            </a:r>
          </a:p>
          <a:p>
            <a:r>
              <a:rPr lang="en-US" dirty="0"/>
              <a:t>Protecting the US economy from smuggling and illegal goods</a:t>
            </a:r>
          </a:p>
          <a:p>
            <a:r>
              <a:rPr lang="en-US" dirty="0"/>
              <a:t>Processing people and goods at the ports of entry</a:t>
            </a:r>
          </a:p>
          <a:p>
            <a:endParaRPr lang="en-US" dirty="0"/>
          </a:p>
          <a:p>
            <a:endParaRPr lang="en-US" dirty="0"/>
          </a:p>
          <a:p>
            <a:r>
              <a:rPr lang="en-US" dirty="0"/>
              <a:t>March 2003 Homeland Security Reorganization --- establish a single unified border agency for the US.</a:t>
            </a:r>
          </a:p>
          <a:p>
            <a:endParaRPr lang="en-US" dirty="0"/>
          </a:p>
          <a:p>
            <a:endParaRPr lang="en-US" dirty="0"/>
          </a:p>
          <a:p>
            <a:r>
              <a:rPr lang="en-US" dirty="0"/>
              <a:t>TBD</a:t>
            </a:r>
          </a:p>
        </p:txBody>
      </p:sp>
      <p:sp>
        <p:nvSpPr>
          <p:cNvPr id="4" name="Slide Number Placeholder 3"/>
          <p:cNvSpPr>
            <a:spLocks noGrp="1"/>
          </p:cNvSpPr>
          <p:nvPr>
            <p:ph type="sldNum" sz="quarter" idx="5"/>
          </p:nvPr>
        </p:nvSpPr>
        <p:spPr/>
        <p:txBody>
          <a:bodyPr/>
          <a:lstStyle/>
          <a:p>
            <a:fld id="{0F4FD59B-22B7-409A-A079-5F70CAA72ACB}" type="slidenum">
              <a:rPr lang="en-US" smtClean="0"/>
              <a:t>2</a:t>
            </a:fld>
            <a:endParaRPr lang="en-US"/>
          </a:p>
        </p:txBody>
      </p:sp>
    </p:spTree>
    <p:extLst>
      <p:ext uri="{BB962C8B-B14F-4D97-AF65-F5344CB8AC3E}">
        <p14:creationId xmlns:p14="http://schemas.microsoft.com/office/powerpoint/2010/main" val="74858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4FD59B-22B7-409A-A079-5F70CAA72ACB}" type="slidenum">
              <a:rPr lang="en-US" smtClean="0"/>
              <a:t>3</a:t>
            </a:fld>
            <a:endParaRPr lang="en-US"/>
          </a:p>
        </p:txBody>
      </p:sp>
    </p:spTree>
    <p:extLst>
      <p:ext uri="{BB962C8B-B14F-4D97-AF65-F5344CB8AC3E}">
        <p14:creationId xmlns:p14="http://schemas.microsoft.com/office/powerpoint/2010/main" val="190906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Connect the dots time</a:t>
            </a:r>
          </a:p>
          <a:p>
            <a:endParaRPr lang="en-US" dirty="0"/>
          </a:p>
          <a:p>
            <a:r>
              <a:rPr lang="en-US" dirty="0"/>
              <a:t>Talk about pre-pandemic</a:t>
            </a:r>
          </a:p>
          <a:p>
            <a:endParaRPr lang="en-US" dirty="0"/>
          </a:p>
          <a:p>
            <a:r>
              <a:rPr lang="en-US" dirty="0"/>
              <a:t>Talk about pandemic</a:t>
            </a:r>
          </a:p>
          <a:p>
            <a:endParaRPr lang="en-US" dirty="0"/>
          </a:p>
          <a:p>
            <a:r>
              <a:rPr lang="en-US" dirty="0"/>
              <a:t>Talk about reintegration</a:t>
            </a:r>
          </a:p>
          <a:p>
            <a:endParaRPr lang="en-US" dirty="0"/>
          </a:p>
          <a:p>
            <a:r>
              <a:rPr lang="en-US" dirty="0"/>
              <a:t>Talk about all of the pending issues</a:t>
            </a:r>
          </a:p>
          <a:p>
            <a:endParaRPr lang="en-US" dirty="0"/>
          </a:p>
          <a:p>
            <a:endParaRPr lang="en-US" dirty="0"/>
          </a:p>
        </p:txBody>
      </p:sp>
      <p:sp>
        <p:nvSpPr>
          <p:cNvPr id="4" name="Slide Number Placeholder 3"/>
          <p:cNvSpPr>
            <a:spLocks noGrp="1"/>
          </p:cNvSpPr>
          <p:nvPr>
            <p:ph type="sldNum" sz="quarter" idx="5"/>
          </p:nvPr>
        </p:nvSpPr>
        <p:spPr/>
        <p:txBody>
          <a:bodyPr/>
          <a:lstStyle/>
          <a:p>
            <a:fld id="{0F4FD59B-22B7-409A-A079-5F70CAA72ACB}" type="slidenum">
              <a:rPr lang="en-US" smtClean="0"/>
              <a:t>9</a:t>
            </a:fld>
            <a:endParaRPr lang="en-US"/>
          </a:p>
        </p:txBody>
      </p:sp>
    </p:spTree>
    <p:extLst>
      <p:ext uri="{BB962C8B-B14F-4D97-AF65-F5344CB8AC3E}">
        <p14:creationId xmlns:p14="http://schemas.microsoft.com/office/powerpoint/2010/main" val="3449908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140058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4066704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1935065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451" y="5657850"/>
            <a:ext cx="40259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12192000" cy="4127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17496" tIns="58748" rIns="117496" bIns="58748" anchor="ctr"/>
          <a:lstStyle/>
          <a:p>
            <a:pPr algn="ctr" defTabSz="1174625">
              <a:defRPr/>
            </a:pPr>
            <a:r>
              <a:rPr lang="en-US" sz="1800" b="1" cap="all" spc="137" dirty="0">
                <a:solidFill>
                  <a:srgbClr val="FFFFFF"/>
                </a:solidFill>
                <a:latin typeface="Palatino Linotype" pitchFamily="18" charset="0"/>
              </a:rPr>
              <a:t>Office of FINANCE (OF)</a:t>
            </a:r>
            <a:endParaRPr lang="en-US" sz="1800" cap="all" dirty="0">
              <a:solidFill>
                <a:srgbClr val="FFFFFF"/>
              </a:solidFill>
              <a:latin typeface="Palatino Linotype" pitchFamily="18" charset="0"/>
            </a:endParaRPr>
          </a:p>
        </p:txBody>
      </p:sp>
      <p:sp>
        <p:nvSpPr>
          <p:cNvPr id="3" name="Content Placeholder 2"/>
          <p:cNvSpPr>
            <a:spLocks noGrp="1"/>
          </p:cNvSpPr>
          <p:nvPr>
            <p:ph idx="1"/>
          </p:nvPr>
        </p:nvSpPr>
        <p:spPr>
          <a:xfrm>
            <a:off x="508000" y="1132090"/>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p:cNvSpPr>
            <a:spLocks noGrp="1"/>
          </p:cNvSpPr>
          <p:nvPr>
            <p:ph type="subTitle" idx="11"/>
          </p:nvPr>
        </p:nvSpPr>
        <p:spPr>
          <a:xfrm>
            <a:off x="1" y="412174"/>
            <a:ext cx="12191999" cy="592379"/>
          </a:xfrm>
          <a:prstGeom prst="rect">
            <a:avLst/>
          </a:prstGeom>
          <a:noFill/>
        </p:spPr>
        <p:txBody>
          <a:bodyPr>
            <a:normAutofit/>
          </a:bodyPr>
          <a:lstStyle>
            <a:lvl1pPr marL="0" indent="0" algn="ctr">
              <a:buNone/>
              <a:defRPr sz="220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6" name="Slide Number Placeholder 6"/>
          <p:cNvSpPr>
            <a:spLocks noGrp="1" noChangeArrowheads="1"/>
          </p:cNvSpPr>
          <p:nvPr>
            <p:ph type="sldNum" sz="quarter" idx="12"/>
          </p:nvPr>
        </p:nvSpPr>
        <p:spPr/>
        <p:txBody>
          <a:bodyPr/>
          <a:lstStyle>
            <a:lvl1pPr>
              <a:defRPr/>
            </a:lvl1pPr>
          </a:lstStyle>
          <a:p>
            <a:pPr>
              <a:defRPr/>
            </a:pPr>
            <a:fld id="{9F2BACD4-73C4-4F9B-A432-71BEF382058F}" type="slidenum">
              <a:rPr lang="en-US" altLang="en-US"/>
              <a:pPr>
                <a:defRPr/>
              </a:pPr>
              <a:t>‹#›</a:t>
            </a:fld>
            <a:endParaRPr lang="en-US" altLang="en-US" dirty="0"/>
          </a:p>
        </p:txBody>
      </p:sp>
    </p:spTree>
    <p:extLst>
      <p:ext uri="{BB962C8B-B14F-4D97-AF65-F5344CB8AC3E}">
        <p14:creationId xmlns:p14="http://schemas.microsoft.com/office/powerpoint/2010/main" val="366428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164773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79663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3868562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4095789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208041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303230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109133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87B06D-BA1C-44A6-A1C4-404D57394280}" type="datetimeFigureOut">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B2B8ED-A8F8-49FC-A364-30CE3D8AFC86}" type="slidenum">
              <a:rPr lang="en-US" smtClean="0"/>
              <a:t>‹#›</a:t>
            </a:fld>
            <a:endParaRPr lang="en-US" dirty="0"/>
          </a:p>
        </p:txBody>
      </p:sp>
    </p:spTree>
    <p:extLst>
      <p:ext uri="{BB962C8B-B14F-4D97-AF65-F5344CB8AC3E}">
        <p14:creationId xmlns:p14="http://schemas.microsoft.com/office/powerpoint/2010/main" val="127020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7B06D-BA1C-44A6-A1C4-404D57394280}" type="datetimeFigureOut">
              <a:rPr lang="en-US" smtClean="0"/>
              <a:t>3/21/2022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2B8ED-A8F8-49FC-A364-30CE3D8AFC86}" type="slidenum">
              <a:rPr lang="en-US" smtClean="0"/>
              <a:t>‹#›</a:t>
            </a:fld>
            <a:endParaRPr lang="en-US" dirty="0"/>
          </a:p>
        </p:txBody>
      </p:sp>
    </p:spTree>
    <p:extLst>
      <p:ext uri="{BB962C8B-B14F-4D97-AF65-F5344CB8AC3E}">
        <p14:creationId xmlns:p14="http://schemas.microsoft.com/office/powerpoint/2010/main" val="321693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2.xml"/><Relationship Id="rId7" Type="http://schemas.openxmlformats.org/officeDocument/2006/relationships/diagramLayout" Target="../diagrams/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1"/>
          </p:nvPr>
        </p:nvSpPr>
        <p:spPr/>
        <p:txBody>
          <a:bodyPr/>
          <a:lstStyle/>
          <a:p>
            <a:r>
              <a:rPr lang="en-US" dirty="0">
                <a:latin typeface="Georgia" pitchFamily="18" charset="0"/>
                <a:ea typeface="SimSun"/>
                <a:cs typeface="SimSun"/>
              </a:rPr>
              <a:t>Revenue Division – CBP’s Frontline for Revenue Protection While Navigating the New Normal</a:t>
            </a:r>
            <a:endParaRPr lang="en-US" dirty="0">
              <a:latin typeface="Georgia" pitchFamily="18" charset="0"/>
            </a:endParaRPr>
          </a:p>
          <a:p>
            <a:endParaRPr lang="en-US" dirty="0"/>
          </a:p>
        </p:txBody>
      </p:sp>
      <p:pic>
        <p:nvPicPr>
          <p:cNvPr id="4" name="Picture 15" descr="Newark%20Seaport_MG_8783"/>
          <p:cNvPicPr>
            <a:picLocks noGrp="1" noChangeArrowheads="1"/>
          </p:cNvPicPr>
          <p:nvPr>
            <p:ph idx="1"/>
          </p:nvPr>
        </p:nvPicPr>
        <p:blipFill>
          <a:blip r:embed="rId3" cstate="print"/>
          <a:srcRect t="17468" r="630" b="20992"/>
          <a:stretch>
            <a:fillRect/>
          </a:stretch>
        </p:blipFill>
        <p:spPr bwMode="auto">
          <a:xfrm>
            <a:off x="2300366" y="1004553"/>
            <a:ext cx="7591268" cy="3473528"/>
          </a:xfrm>
          <a:prstGeom prst="rect">
            <a:avLst/>
          </a:prstGeom>
          <a:ln>
            <a:noFill/>
          </a:ln>
          <a:effectLst>
            <a:softEdge rad="112500"/>
          </a:effectLst>
        </p:spPr>
      </p:pic>
      <p:pic>
        <p:nvPicPr>
          <p:cNvPr id="5" name="Picture 18" descr="Waving-American-Flag-Graphics-4"/>
          <p:cNvPicPr>
            <a:picLocks noChangeArrowheads="1"/>
          </p:cNvPicPr>
          <p:nvPr/>
        </p:nvPicPr>
        <p:blipFill>
          <a:blip r:embed="rId4" cstate="print"/>
          <a:srcRect l="15576" b="51981"/>
          <a:stretch>
            <a:fillRect/>
          </a:stretch>
        </p:blipFill>
        <p:spPr bwMode="auto">
          <a:xfrm>
            <a:off x="2300366" y="4273316"/>
            <a:ext cx="7591268" cy="1347395"/>
          </a:xfrm>
          <a:prstGeom prst="rect">
            <a:avLst/>
          </a:prstGeom>
          <a:ln>
            <a:noFill/>
          </a:ln>
          <a:effectLst>
            <a:softEdge rad="112500"/>
          </a:effectLst>
        </p:spPr>
      </p:pic>
    </p:spTree>
    <p:extLst>
      <p:ext uri="{BB962C8B-B14F-4D97-AF65-F5344CB8AC3E}">
        <p14:creationId xmlns:p14="http://schemas.microsoft.com/office/powerpoint/2010/main" val="298386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AC4732-542F-4D89-8D7C-00A130FF105F}"/>
              </a:ext>
            </a:extLst>
          </p:cNvPr>
          <p:cNvSpPr>
            <a:spLocks noGrp="1"/>
          </p:cNvSpPr>
          <p:nvPr>
            <p:ph idx="1"/>
          </p:nvPr>
        </p:nvSpPr>
        <p:spPr/>
        <p:txBody>
          <a:bodyPr>
            <a:normAutofit lnSpcReduction="10000"/>
          </a:bodyPr>
          <a:lstStyle/>
          <a:p>
            <a:endParaRPr lang="en-US" sz="2000" dirty="0"/>
          </a:p>
          <a:p>
            <a:r>
              <a:rPr lang="en-US" sz="2000" dirty="0"/>
              <a:t>When was the United States established? (20 points)</a:t>
            </a:r>
          </a:p>
          <a:p>
            <a:endParaRPr lang="en-US" sz="2000" dirty="0"/>
          </a:p>
          <a:p>
            <a:r>
              <a:rPr lang="en-US" sz="2000" dirty="0"/>
              <a:t>When was the US Customs Service established? (20 points)</a:t>
            </a:r>
          </a:p>
          <a:p>
            <a:endParaRPr lang="en-US" sz="2000" dirty="0"/>
          </a:p>
          <a:p>
            <a:r>
              <a:rPr lang="en-US" sz="2000" dirty="0"/>
              <a:t>Why was the US Customs Service established? Hint: there are three major missions.                              (10 points each)</a:t>
            </a:r>
          </a:p>
          <a:p>
            <a:endParaRPr lang="en-US" sz="2000" dirty="0"/>
          </a:p>
          <a:p>
            <a:r>
              <a:rPr lang="en-US" sz="2000" dirty="0"/>
              <a:t>When and why did the US Customs Service become US Customs and Border Protection? (10 points each)</a:t>
            </a:r>
          </a:p>
          <a:p>
            <a:endParaRPr lang="en-US" sz="2000" dirty="0"/>
          </a:p>
          <a:p>
            <a:r>
              <a:rPr lang="en-US" sz="2000" dirty="0"/>
              <a:t>What is your name? (20 points)</a:t>
            </a:r>
          </a:p>
        </p:txBody>
      </p:sp>
      <p:sp>
        <p:nvSpPr>
          <p:cNvPr id="3" name="Subtitle 2">
            <a:extLst>
              <a:ext uri="{FF2B5EF4-FFF2-40B4-BE49-F238E27FC236}">
                <a16:creationId xmlns:a16="http://schemas.microsoft.com/office/drawing/2014/main" id="{6361A60B-1D9D-4426-A869-71735CA41B8C}"/>
              </a:ext>
            </a:extLst>
          </p:cNvPr>
          <p:cNvSpPr>
            <a:spLocks noGrp="1"/>
          </p:cNvSpPr>
          <p:nvPr>
            <p:ph type="subTitle" idx="11"/>
          </p:nvPr>
        </p:nvSpPr>
        <p:spPr>
          <a:xfrm>
            <a:off x="1" y="412174"/>
            <a:ext cx="12191999" cy="787773"/>
          </a:xfrm>
        </p:spPr>
        <p:txBody>
          <a:bodyPr>
            <a:normAutofit/>
          </a:bodyPr>
          <a:lstStyle/>
          <a:p>
            <a:r>
              <a:rPr lang="en-US" dirty="0"/>
              <a:t>Quiz*</a:t>
            </a:r>
          </a:p>
          <a:p>
            <a:r>
              <a:rPr lang="en-US" sz="800" dirty="0"/>
              <a:t>(*Note: A minimum score of 20 points in required  to obtain your CPE credit)</a:t>
            </a:r>
          </a:p>
        </p:txBody>
      </p:sp>
    </p:spTree>
    <p:extLst>
      <p:ext uri="{BB962C8B-B14F-4D97-AF65-F5344CB8AC3E}">
        <p14:creationId xmlns:p14="http://schemas.microsoft.com/office/powerpoint/2010/main" val="381074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1"/>
          <p:cNvSpPr>
            <a:spLocks noGrp="1"/>
          </p:cNvSpPr>
          <p:nvPr>
            <p:ph type="sldNum" sz="quarter" idx="12"/>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0DF0568-7C75-43EC-9E62-1330F84821B9}" type="slidenum">
              <a:rPr lang="en-US" altLang="en-US" sz="1100">
                <a:solidFill>
                  <a:srgbClr val="FFFFFF"/>
                </a:solidFill>
              </a:rPr>
              <a:pPr/>
              <a:t>3</a:t>
            </a:fld>
            <a:endParaRPr lang="en-US" altLang="en-US" sz="1100" dirty="0">
              <a:solidFill>
                <a:srgbClr val="FFFFFF"/>
              </a:solidFill>
            </a:endParaRPr>
          </a:p>
        </p:txBody>
      </p:sp>
      <p:sp>
        <p:nvSpPr>
          <p:cNvPr id="5" name="Rectangle 26"/>
          <p:cNvSpPr>
            <a:spLocks noGrp="1" noChangeArrowheads="1"/>
          </p:cNvSpPr>
          <p:nvPr>
            <p:ph type="subTitle" idx="11"/>
            <p:custDataLst>
              <p:tags r:id="rId1"/>
            </p:custDataLst>
          </p:nvPr>
        </p:nvSpPr>
        <p:spPr bwMode="auto">
          <a:xfrm>
            <a:off x="1524000" y="412750"/>
            <a:ext cx="9144000" cy="592138"/>
          </a:xfrm>
          <a:prstGeom prst="rect">
            <a:avLst/>
          </a:prstGeom>
          <a:noFill/>
          <a:ln w="9525">
            <a:noFill/>
            <a:miter lim="800000"/>
            <a:headEnd/>
            <a:tailEnd/>
          </a:ln>
        </p:spPr>
        <p:txBody>
          <a:bodyPr lIns="0" tIns="49102" rIns="0" bIns="49102">
            <a:spAutoFit/>
          </a:bodyPr>
          <a:lstStyle/>
          <a:p>
            <a:pPr defTabSz="914180"/>
            <a:r>
              <a:rPr lang="en-GB" sz="2300" dirty="0">
                <a:solidFill>
                  <a:prstClr val="black"/>
                </a:solidFill>
                <a:latin typeface="Georgia" pitchFamily="18" charset="0"/>
                <a:ea typeface="SimSun"/>
              </a:rPr>
              <a:t>Revenue Mission Areas</a:t>
            </a:r>
            <a:endParaRPr lang="en-US" sz="2300" dirty="0">
              <a:solidFill>
                <a:prstClr val="white"/>
              </a:solidFill>
              <a:latin typeface="Georgia" pitchFamily="18" charset="0"/>
            </a:endParaRPr>
          </a:p>
        </p:txBody>
      </p:sp>
      <p:sp>
        <p:nvSpPr>
          <p:cNvPr id="6" name="Rectangle 2"/>
          <p:cNvSpPr>
            <a:spLocks noGrp="1" noChangeArrowheads="1"/>
          </p:cNvSpPr>
          <p:nvPr>
            <p:ph idx="1"/>
            <p:custDataLst>
              <p:tags r:id="rId2"/>
            </p:custDataLst>
          </p:nvPr>
        </p:nvSpPr>
        <p:spPr bwMode="auto">
          <a:xfrm>
            <a:off x="996950" y="1131889"/>
            <a:ext cx="9902825" cy="742632"/>
          </a:xfrm>
          <a:prstGeom prst="rect">
            <a:avLst/>
          </a:prstGeom>
          <a:solidFill>
            <a:schemeClr val="bg1">
              <a:lumMod val="85000"/>
              <a:alpha val="50195"/>
            </a:schemeClr>
          </a:solidFill>
          <a:ln w="12700" algn="ctr">
            <a:noFill/>
            <a:miter lim="800000"/>
            <a:headEnd/>
            <a:tailEnd/>
          </a:ln>
        </p:spPr>
        <p:txBody>
          <a:bodyPr lIns="0" tIns="49213" rIns="0" bIns="49213"/>
          <a:lstStyle/>
          <a:p>
            <a:pPr defTabSz="913972">
              <a:tabLst>
                <a:tab pos="102525" algn="l"/>
              </a:tabLst>
              <a:defRPr/>
            </a:pPr>
            <a:r>
              <a:rPr lang="en-US" sz="1300" i="1" dirty="0">
                <a:solidFill>
                  <a:srgbClr val="000063"/>
                </a:solidFill>
                <a:latin typeface="Georgia" pitchFamily="18" charset="0"/>
              </a:rPr>
              <a:t>The Revenue Division supports CBP’s overarching mission by securing revenue that funds Federal programs, facilitating timely trade and travel across U.S. borders, providing operational support to CBP’s ports, and leading special programs stemming from Government initiatives.  The Revenue Division responds to and facilitates the resolution of over 200,000 inquiries each year</a:t>
            </a:r>
            <a:r>
              <a:rPr lang="en-US" sz="1300" i="1" dirty="0">
                <a:solidFill>
                  <a:srgbClr val="FFFFFF"/>
                </a:solidFill>
                <a:latin typeface="Georgia" pitchFamily="18" charset="0"/>
              </a:rPr>
              <a:t> </a:t>
            </a:r>
          </a:p>
          <a:p>
            <a:pPr marL="307574" indent="-307574" defTabSz="913972">
              <a:buFont typeface="Arial" pitchFamily="34" charset="0"/>
              <a:buChar char="•"/>
              <a:defRPr/>
            </a:pPr>
            <a:endParaRPr lang="en-US" sz="1300" i="1" dirty="0">
              <a:solidFill>
                <a:srgbClr val="FFFFFF"/>
              </a:solidFill>
              <a:latin typeface="Georgia" pitchFamily="18" charset="0"/>
            </a:endParaRPr>
          </a:p>
          <a:p>
            <a:pPr marL="307574" indent="-307574" defTabSz="913972">
              <a:buFont typeface="Arial" pitchFamily="34" charset="0"/>
              <a:buChar char="•"/>
              <a:defRPr/>
            </a:pPr>
            <a:endParaRPr lang="en-US" sz="1300" i="1" dirty="0">
              <a:solidFill>
                <a:srgbClr val="FFFFFF"/>
              </a:solidFill>
              <a:latin typeface="Georgia" pitchFamily="18" charset="0"/>
            </a:endParaRPr>
          </a:p>
          <a:p>
            <a:pPr marL="307574" indent="-307574" defTabSz="913972">
              <a:buFont typeface="Arial" pitchFamily="34" charset="0"/>
              <a:buChar char="•"/>
              <a:defRPr/>
            </a:pPr>
            <a:endParaRPr lang="en-US" sz="1300" i="1" dirty="0">
              <a:solidFill>
                <a:srgbClr val="FFFFFF"/>
              </a:solidFill>
              <a:latin typeface="Georgia" pitchFamily="18" charset="0"/>
            </a:endParaRPr>
          </a:p>
          <a:p>
            <a:pPr marL="307574" indent="-307574" defTabSz="913972">
              <a:buFont typeface="Arial" pitchFamily="34" charset="0"/>
              <a:buChar char="•"/>
              <a:defRPr/>
            </a:pPr>
            <a:endParaRPr lang="en-US" sz="1300" i="1" dirty="0">
              <a:solidFill>
                <a:srgbClr val="FFFFFF"/>
              </a:solidFill>
              <a:latin typeface="Georgia" pitchFamily="18" charset="0"/>
            </a:endParaRPr>
          </a:p>
          <a:p>
            <a:pPr marL="307574" indent="-307574" defTabSz="913972">
              <a:buFont typeface="Arial" pitchFamily="34" charset="0"/>
              <a:buChar char="•"/>
              <a:defRPr/>
            </a:pPr>
            <a:endParaRPr lang="en-US" sz="1300" i="1" dirty="0">
              <a:solidFill>
                <a:srgbClr val="FFFFFF"/>
              </a:solidFill>
              <a:latin typeface="Georgia" pitchFamily="18" charset="0"/>
            </a:endParaRPr>
          </a:p>
        </p:txBody>
      </p:sp>
      <p:sp>
        <p:nvSpPr>
          <p:cNvPr id="7" name="Rounded Rectangle 6"/>
          <p:cNvSpPr/>
          <p:nvPr/>
        </p:nvSpPr>
        <p:spPr bwMode="auto">
          <a:xfrm>
            <a:off x="1792224" y="1874521"/>
            <a:ext cx="7598664" cy="310424"/>
          </a:xfrm>
          <a:prstGeom prst="roundRect">
            <a:avLst/>
          </a:prstGeom>
          <a:solidFill>
            <a:srgbClr val="8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square" lIns="79743" tIns="39871" rIns="79743" bIns="39871" anchor="ctr">
            <a:spAutoFit/>
          </a:bodyPr>
          <a:lstStyle/>
          <a:p>
            <a:pPr defTabSz="818774">
              <a:defRPr/>
            </a:pPr>
            <a:r>
              <a:rPr lang="en-US" sz="1300" dirty="0">
                <a:solidFill>
                  <a:srgbClr val="000063"/>
                </a:solidFill>
                <a:latin typeface="Georgia" pitchFamily="18" charset="0"/>
              </a:rPr>
              <a:t>     </a:t>
            </a:r>
            <a:r>
              <a:rPr lang="en-US" sz="1300" dirty="0">
                <a:solidFill>
                  <a:srgbClr val="FFFFFF"/>
                </a:solidFill>
                <a:latin typeface="Georgia" pitchFamily="18" charset="0"/>
              </a:rPr>
              <a:t>Mission Area	               Annual Volume                                                                   Impact</a:t>
            </a:r>
          </a:p>
        </p:txBody>
      </p:sp>
      <p:pic>
        <p:nvPicPr>
          <p:cNvPr id="3" name="Picture 2"/>
          <p:cNvPicPr>
            <a:picLocks noChangeAspect="1"/>
          </p:cNvPicPr>
          <p:nvPr/>
        </p:nvPicPr>
        <p:blipFill>
          <a:blip r:embed="rId5"/>
          <a:stretch>
            <a:fillRect/>
          </a:stretch>
        </p:blipFill>
        <p:spPr>
          <a:xfrm>
            <a:off x="6904486" y="2231359"/>
            <a:ext cx="2572735" cy="3693953"/>
          </a:xfrm>
          <a:prstGeom prst="rect">
            <a:avLst/>
          </a:prstGeom>
        </p:spPr>
      </p:pic>
      <p:graphicFrame>
        <p:nvGraphicFramePr>
          <p:cNvPr id="9" name="Diagram 8"/>
          <p:cNvGraphicFramePr/>
          <p:nvPr>
            <p:extLst>
              <p:ext uri="{D42A27DB-BD31-4B8C-83A1-F6EECF244321}">
                <p14:modId xmlns:p14="http://schemas.microsoft.com/office/powerpoint/2010/main" val="864503854"/>
              </p:ext>
            </p:extLst>
          </p:nvPr>
        </p:nvGraphicFramePr>
        <p:xfrm>
          <a:off x="1280160" y="2231358"/>
          <a:ext cx="6300311" cy="36939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2805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1"/>
          </p:nvPr>
        </p:nvSpPr>
        <p:spPr>
          <a:xfrm>
            <a:off x="1" y="412175"/>
            <a:ext cx="12191999" cy="493082"/>
          </a:xfrm>
        </p:spPr>
        <p:txBody>
          <a:bodyPr/>
          <a:lstStyle/>
          <a:p>
            <a:r>
              <a:rPr lang="en-GB" sz="2000" dirty="0">
                <a:solidFill>
                  <a:prstClr val="black"/>
                </a:solidFill>
                <a:latin typeface="Georgia" pitchFamily="18" charset="0"/>
                <a:ea typeface="SimSun"/>
              </a:rPr>
              <a:t>Revenue Stakeholders</a:t>
            </a:r>
            <a:endParaRPr lang="en-US" sz="2000" dirty="0">
              <a:solidFill>
                <a:prstClr val="white"/>
              </a:solidFill>
              <a:latin typeface="Georgia" pitchFamily="18" charset="0"/>
            </a:endParaRPr>
          </a:p>
          <a:p>
            <a:endParaRPr lang="en-US" dirty="0"/>
          </a:p>
        </p:txBody>
      </p:sp>
      <p:pic>
        <p:nvPicPr>
          <p:cNvPr id="4" name="Picture 3"/>
          <p:cNvPicPr>
            <a:picLocks noChangeAspect="1" noChangeArrowheads="1"/>
          </p:cNvPicPr>
          <p:nvPr/>
        </p:nvPicPr>
        <p:blipFill>
          <a:blip r:embed="rId3"/>
          <a:srcRect/>
          <a:stretch>
            <a:fillRect/>
          </a:stretch>
        </p:blipFill>
        <p:spPr bwMode="auto">
          <a:xfrm>
            <a:off x="1907661" y="806478"/>
            <a:ext cx="2310535" cy="1138798"/>
          </a:xfrm>
          <a:prstGeom prst="rect">
            <a:avLst/>
          </a:prstGeom>
          <a:noFill/>
          <a:ln w="9525">
            <a:noFill/>
            <a:miter lim="800000"/>
            <a:headEnd/>
            <a:tailEnd/>
          </a:ln>
        </p:spPr>
      </p:pic>
      <p:sp>
        <p:nvSpPr>
          <p:cNvPr id="5" name="Rectangle 4"/>
          <p:cNvSpPr/>
          <p:nvPr/>
        </p:nvSpPr>
        <p:spPr bwMode="auto">
          <a:xfrm>
            <a:off x="2047651" y="1331993"/>
            <a:ext cx="2030556" cy="480630"/>
          </a:xfrm>
          <a:prstGeom prst="rect">
            <a:avLst/>
          </a:prstGeom>
          <a:solidFill>
            <a:schemeClr val="bg1">
              <a:lumMod val="95000"/>
              <a:alpha val="83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79743" tIns="39871" rIns="79743" bIns="39871" anchor="ctr">
            <a:spAutoFit/>
          </a:bodyPr>
          <a:lstStyle/>
          <a:p>
            <a:pPr algn="ctr" defTabSz="818774">
              <a:defRPr/>
            </a:pPr>
            <a:r>
              <a:rPr lang="en-US" sz="1300" b="1" i="1" dirty="0">
                <a:solidFill>
                  <a:srgbClr val="344167"/>
                </a:solidFill>
                <a:latin typeface="Georgia" pitchFamily="18" charset="0"/>
              </a:rPr>
              <a:t>Internal Stakeholders</a:t>
            </a:r>
          </a:p>
        </p:txBody>
      </p:sp>
      <p:sp>
        <p:nvSpPr>
          <p:cNvPr id="6" name="Rectangle 5"/>
          <p:cNvSpPr/>
          <p:nvPr/>
        </p:nvSpPr>
        <p:spPr bwMode="auto">
          <a:xfrm>
            <a:off x="1981263" y="1957525"/>
            <a:ext cx="2163329" cy="757666"/>
          </a:xfrm>
          <a:prstGeom prst="rect">
            <a:avLst/>
          </a:prstGeom>
          <a:solidFill>
            <a:srgbClr val="E8E9EB"/>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79743" tIns="39871" rIns="79743" bIns="39871" anchor="ctr">
            <a:spAutoFit/>
          </a:bodyPr>
          <a:lstStyle/>
          <a:p>
            <a:pPr marL="106798" indent="-106798" defTabSz="818774">
              <a:buFont typeface="Arial" pitchFamily="34" charset="0"/>
              <a:buChar char="•"/>
              <a:defRPr/>
            </a:pPr>
            <a:r>
              <a:rPr lang="en-US" sz="1100" i="1" dirty="0">
                <a:solidFill>
                  <a:srgbClr val="344167"/>
                </a:solidFill>
                <a:latin typeface="Georgia" pitchFamily="18" charset="0"/>
              </a:rPr>
              <a:t>Office of Field Operations</a:t>
            </a:r>
          </a:p>
          <a:p>
            <a:pPr marL="106798" indent="-106798" defTabSz="818774">
              <a:buFont typeface="Arial" pitchFamily="34" charset="0"/>
              <a:buChar char="•"/>
              <a:defRPr/>
            </a:pPr>
            <a:r>
              <a:rPr lang="en-US" sz="1100" i="1" dirty="0">
                <a:solidFill>
                  <a:srgbClr val="344167"/>
                </a:solidFill>
                <a:latin typeface="Georgia" pitchFamily="18" charset="0"/>
              </a:rPr>
              <a:t>Office of International Trade</a:t>
            </a:r>
          </a:p>
          <a:p>
            <a:pPr marL="106798" indent="-106798" defTabSz="818774">
              <a:buFont typeface="Arial" pitchFamily="34" charset="0"/>
              <a:buChar char="•"/>
              <a:defRPr/>
            </a:pPr>
            <a:r>
              <a:rPr lang="en-US" sz="1100" i="1" dirty="0">
                <a:solidFill>
                  <a:srgbClr val="344167"/>
                </a:solidFill>
                <a:latin typeface="Georgia" pitchFamily="18" charset="0"/>
              </a:rPr>
              <a:t>Office of Info. &amp; Technology</a:t>
            </a:r>
          </a:p>
          <a:p>
            <a:pPr marL="106798" indent="-106798" defTabSz="818774">
              <a:buFont typeface="Arial" pitchFamily="34" charset="0"/>
              <a:buChar char="•"/>
              <a:defRPr/>
            </a:pPr>
            <a:r>
              <a:rPr lang="en-US" sz="1100" i="1" dirty="0">
                <a:solidFill>
                  <a:srgbClr val="344167"/>
                </a:solidFill>
                <a:latin typeface="Georgia" pitchFamily="18" charset="0"/>
              </a:rPr>
              <a:t>Assistant Chief Counsel</a:t>
            </a:r>
          </a:p>
        </p:txBody>
      </p:sp>
      <p:grpSp>
        <p:nvGrpSpPr>
          <p:cNvPr id="7" name="Group 41"/>
          <p:cNvGrpSpPr>
            <a:grpSpLocks/>
          </p:cNvGrpSpPr>
          <p:nvPr/>
        </p:nvGrpSpPr>
        <p:grpSpPr bwMode="auto">
          <a:xfrm>
            <a:off x="1907661" y="2715191"/>
            <a:ext cx="2454323" cy="1148603"/>
            <a:chOff x="472652" y="3117670"/>
            <a:chExt cx="2699321" cy="1302778"/>
          </a:xfrm>
        </p:grpSpPr>
        <p:pic>
          <p:nvPicPr>
            <p:cNvPr id="8" name="Picture 2"/>
            <p:cNvPicPr>
              <a:picLocks noChangeAspect="1" noChangeArrowheads="1"/>
            </p:cNvPicPr>
            <p:nvPr/>
          </p:nvPicPr>
          <p:blipFill>
            <a:blip r:embed="rId4"/>
            <a:srcRect/>
            <a:stretch>
              <a:fillRect/>
            </a:stretch>
          </p:blipFill>
          <p:spPr bwMode="auto">
            <a:xfrm>
              <a:off x="532409" y="3121230"/>
              <a:ext cx="2560225" cy="1299218"/>
            </a:xfrm>
            <a:prstGeom prst="rect">
              <a:avLst/>
            </a:prstGeom>
            <a:noFill/>
            <a:ln w="9525">
              <a:noFill/>
              <a:miter lim="800000"/>
              <a:headEnd/>
              <a:tailEnd/>
            </a:ln>
          </p:spPr>
        </p:pic>
        <p:grpSp>
          <p:nvGrpSpPr>
            <p:cNvPr id="9" name="Group 30"/>
            <p:cNvGrpSpPr>
              <a:grpSpLocks/>
            </p:cNvGrpSpPr>
            <p:nvPr/>
          </p:nvGrpSpPr>
          <p:grpSpPr bwMode="auto">
            <a:xfrm>
              <a:off x="472652" y="3117670"/>
              <a:ext cx="2699321" cy="1290060"/>
              <a:chOff x="640886" y="2656511"/>
              <a:chExt cx="2699321" cy="1290060"/>
            </a:xfrm>
          </p:grpSpPr>
          <p:sp>
            <p:nvSpPr>
              <p:cNvPr id="10" name="Block Arc 9"/>
              <p:cNvSpPr/>
              <p:nvPr/>
            </p:nvSpPr>
            <p:spPr bwMode="auto">
              <a:xfrm rot="16200000">
                <a:off x="401454" y="2895943"/>
                <a:ext cx="1280160" cy="801296"/>
              </a:xfrm>
              <a:prstGeom prst="blockArc">
                <a:avLst/>
              </a:prstGeom>
              <a:solidFill>
                <a:srgbClr val="344167"/>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88900" tIns="44450" rIns="88900" bIns="44450" anchor="ctr">
                <a:spAutoFit/>
              </a:bodyPr>
              <a:lstStyle/>
              <a:p>
                <a:pPr defTabSz="818774">
                  <a:defRPr/>
                </a:pPr>
                <a:endParaRPr lang="en-US" dirty="0">
                  <a:solidFill>
                    <a:srgbClr val="FFFFFF"/>
                  </a:solidFill>
                </a:endParaRPr>
              </a:p>
            </p:txBody>
          </p:sp>
          <p:sp>
            <p:nvSpPr>
              <p:cNvPr id="11" name="Block Arc 10"/>
              <p:cNvSpPr/>
              <p:nvPr/>
            </p:nvSpPr>
            <p:spPr bwMode="auto">
              <a:xfrm rot="5400000">
                <a:off x="2299479" y="2905843"/>
                <a:ext cx="1280160" cy="801296"/>
              </a:xfrm>
              <a:prstGeom prst="blockArc">
                <a:avLst/>
              </a:prstGeom>
              <a:solidFill>
                <a:srgbClr val="344167"/>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88900" tIns="44450" rIns="88900" bIns="44450" anchor="ctr">
                <a:spAutoFit/>
              </a:bodyPr>
              <a:lstStyle/>
              <a:p>
                <a:pPr defTabSz="818774">
                  <a:defRPr/>
                </a:pPr>
                <a:endParaRPr lang="en-US" dirty="0">
                  <a:solidFill>
                    <a:srgbClr val="FFFFFF"/>
                  </a:solidFill>
                </a:endParaRPr>
              </a:p>
            </p:txBody>
          </p:sp>
        </p:grpSp>
      </p:grpSp>
      <p:sp>
        <p:nvSpPr>
          <p:cNvPr id="12" name="Rectangle 11"/>
          <p:cNvSpPr/>
          <p:nvPr/>
        </p:nvSpPr>
        <p:spPr bwMode="auto">
          <a:xfrm>
            <a:off x="2027453" y="3261012"/>
            <a:ext cx="2050761" cy="480630"/>
          </a:xfrm>
          <a:prstGeom prst="rect">
            <a:avLst/>
          </a:prstGeom>
          <a:solidFill>
            <a:schemeClr val="bg1">
              <a:lumMod val="95000"/>
              <a:alpha val="75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79743" tIns="39871" rIns="79743" bIns="39871" anchor="ctr">
            <a:spAutoFit/>
          </a:bodyPr>
          <a:lstStyle/>
          <a:p>
            <a:pPr algn="ctr" defTabSz="818774">
              <a:defRPr/>
            </a:pPr>
            <a:r>
              <a:rPr lang="en-US" sz="1300" b="1" i="1" dirty="0">
                <a:solidFill>
                  <a:srgbClr val="344167"/>
                </a:solidFill>
                <a:latin typeface="Georgia" pitchFamily="18" charset="0"/>
              </a:rPr>
              <a:t>External Stakeholders</a:t>
            </a:r>
          </a:p>
        </p:txBody>
      </p:sp>
      <p:sp>
        <p:nvSpPr>
          <p:cNvPr id="13" name="Rectangle 12"/>
          <p:cNvSpPr/>
          <p:nvPr/>
        </p:nvSpPr>
        <p:spPr bwMode="auto">
          <a:xfrm>
            <a:off x="2105457" y="3863794"/>
            <a:ext cx="2164773" cy="1942569"/>
          </a:xfrm>
          <a:prstGeom prst="rect">
            <a:avLst/>
          </a:prstGeom>
          <a:solidFill>
            <a:srgbClr val="E8E9EB"/>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79743" tIns="39871" rIns="79743" bIns="39871" anchor="ctr">
            <a:spAutoFit/>
          </a:bodyPr>
          <a:lstStyle/>
          <a:p>
            <a:pPr marL="106798" indent="-106798" defTabSz="818774">
              <a:buFont typeface="Arial" pitchFamily="34" charset="0"/>
              <a:buChar char="•"/>
              <a:defRPr/>
            </a:pPr>
            <a:r>
              <a:rPr lang="en-US" sz="1100" i="1" dirty="0">
                <a:solidFill>
                  <a:srgbClr val="344167"/>
                </a:solidFill>
                <a:latin typeface="Georgia" pitchFamily="18" charset="0"/>
              </a:rPr>
              <a:t>Importers</a:t>
            </a:r>
          </a:p>
          <a:p>
            <a:pPr marL="106798" indent="-106798" defTabSz="818774">
              <a:buFont typeface="Arial" pitchFamily="34" charset="0"/>
              <a:buChar char="•"/>
              <a:defRPr/>
            </a:pPr>
            <a:r>
              <a:rPr lang="en-US" sz="1100" i="1" dirty="0">
                <a:solidFill>
                  <a:srgbClr val="344167"/>
                </a:solidFill>
                <a:latin typeface="Georgia" pitchFamily="18" charset="0"/>
              </a:rPr>
              <a:t>Brokers</a:t>
            </a:r>
          </a:p>
          <a:p>
            <a:pPr marL="106798" indent="-106798" defTabSz="818774">
              <a:buFont typeface="Arial" pitchFamily="34" charset="0"/>
              <a:buChar char="•"/>
              <a:defRPr/>
            </a:pPr>
            <a:r>
              <a:rPr lang="en-US" sz="1100" i="1" dirty="0">
                <a:solidFill>
                  <a:srgbClr val="344167"/>
                </a:solidFill>
                <a:latin typeface="Georgia" pitchFamily="18" charset="0"/>
              </a:rPr>
              <a:t>Sureties</a:t>
            </a:r>
          </a:p>
          <a:p>
            <a:pPr marL="106798" indent="-106798" defTabSz="818774">
              <a:buFont typeface="Arial" pitchFamily="34" charset="0"/>
              <a:buChar char="•"/>
              <a:defRPr/>
            </a:pPr>
            <a:r>
              <a:rPr lang="en-US" sz="1100" i="1" dirty="0">
                <a:solidFill>
                  <a:srgbClr val="344167"/>
                </a:solidFill>
                <a:latin typeface="Georgia" pitchFamily="18" charset="0"/>
              </a:rPr>
              <a:t>Carriers and Vessels</a:t>
            </a:r>
          </a:p>
          <a:p>
            <a:pPr marL="106798" indent="-106798" defTabSz="818774">
              <a:buFont typeface="Arial" pitchFamily="34" charset="0"/>
              <a:buChar char="•"/>
              <a:defRPr/>
            </a:pPr>
            <a:r>
              <a:rPr lang="en-US" sz="1100" i="1" dirty="0">
                <a:solidFill>
                  <a:srgbClr val="344167"/>
                </a:solidFill>
                <a:latin typeface="Georgia" pitchFamily="18" charset="0"/>
              </a:rPr>
              <a:t>Traveling Public</a:t>
            </a:r>
          </a:p>
          <a:p>
            <a:pPr marL="106798" indent="-106798" defTabSz="818774">
              <a:buFont typeface="Arial" pitchFamily="34" charset="0"/>
              <a:buChar char="•"/>
              <a:defRPr/>
            </a:pPr>
            <a:r>
              <a:rPr lang="en-US" sz="1100" i="1" dirty="0">
                <a:solidFill>
                  <a:srgbClr val="344167"/>
                </a:solidFill>
                <a:latin typeface="Georgia" pitchFamily="18" charset="0"/>
              </a:rPr>
              <a:t>Shipping Companies</a:t>
            </a:r>
          </a:p>
          <a:p>
            <a:pPr marL="106798" indent="-106798" defTabSz="818774">
              <a:buFont typeface="Arial" pitchFamily="34" charset="0"/>
              <a:buChar char="•"/>
              <a:defRPr/>
            </a:pPr>
            <a:r>
              <a:rPr lang="en-US" sz="1100" i="1" dirty="0">
                <a:solidFill>
                  <a:srgbClr val="344167"/>
                </a:solidFill>
                <a:latin typeface="Georgia" pitchFamily="18" charset="0"/>
              </a:rPr>
              <a:t>Foreign Individuals</a:t>
            </a:r>
          </a:p>
          <a:p>
            <a:pPr marL="106798" indent="-106798" defTabSz="818774">
              <a:buFont typeface="Arial" pitchFamily="34" charset="0"/>
              <a:buChar char="•"/>
              <a:defRPr/>
            </a:pPr>
            <a:r>
              <a:rPr lang="en-US" sz="1100" i="1" dirty="0">
                <a:solidFill>
                  <a:srgbClr val="344167"/>
                </a:solidFill>
                <a:latin typeface="Georgia" pitchFamily="18" charset="0"/>
              </a:rPr>
              <a:t>Commercial Banks</a:t>
            </a:r>
          </a:p>
          <a:p>
            <a:pPr marL="106798" indent="-106798" defTabSz="818774">
              <a:buFont typeface="Arial" pitchFamily="34" charset="0"/>
              <a:buChar char="•"/>
              <a:defRPr/>
            </a:pPr>
            <a:r>
              <a:rPr lang="en-US" sz="1100" i="1" dirty="0">
                <a:solidFill>
                  <a:srgbClr val="344167"/>
                </a:solidFill>
                <a:latin typeface="Georgia" pitchFamily="18" charset="0"/>
              </a:rPr>
              <a:t>Ultimate Consignees</a:t>
            </a:r>
          </a:p>
          <a:p>
            <a:pPr marL="106798" indent="-106798" defTabSz="818774">
              <a:buFont typeface="Arial" pitchFamily="34" charset="0"/>
              <a:buChar char="•"/>
              <a:defRPr/>
            </a:pPr>
            <a:r>
              <a:rPr lang="en-US" sz="1100" i="1" dirty="0">
                <a:solidFill>
                  <a:srgbClr val="344167"/>
                </a:solidFill>
                <a:latin typeface="Georgia" pitchFamily="18" charset="0"/>
              </a:rPr>
              <a:t>Asset Locators</a:t>
            </a:r>
          </a:p>
          <a:p>
            <a:pPr marL="106798" indent="-106798" defTabSz="818774">
              <a:buFont typeface="Arial" pitchFamily="34" charset="0"/>
              <a:buChar char="•"/>
              <a:defRPr/>
            </a:pPr>
            <a:r>
              <a:rPr lang="en-US" sz="1100" i="1" dirty="0">
                <a:solidFill>
                  <a:srgbClr val="344167"/>
                </a:solidFill>
                <a:latin typeface="Georgia" pitchFamily="18" charset="0"/>
              </a:rPr>
              <a:t>Affected Domestic Producers</a:t>
            </a:r>
          </a:p>
        </p:txBody>
      </p:sp>
      <p:sp>
        <p:nvSpPr>
          <p:cNvPr id="14" name="Rectangle 2"/>
          <p:cNvSpPr>
            <a:spLocks noChangeArrowheads="1"/>
          </p:cNvSpPr>
          <p:nvPr>
            <p:custDataLst>
              <p:tags r:id="rId1"/>
            </p:custDataLst>
          </p:nvPr>
        </p:nvSpPr>
        <p:spPr bwMode="auto">
          <a:xfrm>
            <a:off x="4397157" y="1141658"/>
            <a:ext cx="3567545" cy="898515"/>
          </a:xfrm>
          <a:prstGeom prst="rect">
            <a:avLst/>
          </a:prstGeom>
          <a:noFill/>
          <a:ln w="12700" algn="ctr">
            <a:noFill/>
            <a:miter lim="800000"/>
            <a:headEnd/>
            <a:tailEnd/>
          </a:ln>
        </p:spPr>
        <p:txBody>
          <a:bodyPr lIns="0" tIns="49213" rIns="0" bIns="49213"/>
          <a:lstStyle/>
          <a:p>
            <a:pPr defTabSz="913972">
              <a:tabLst>
                <a:tab pos="102525" algn="l"/>
              </a:tabLst>
              <a:defRPr/>
            </a:pPr>
            <a:r>
              <a:rPr lang="en-US" sz="1300" i="1" dirty="0">
                <a:solidFill>
                  <a:srgbClr val="000063"/>
                </a:solidFill>
                <a:latin typeface="Georgia" pitchFamily="18" charset="0"/>
              </a:rPr>
              <a:t>The Revenue Division interfaces with various stakeholders/groups including those within CBP, other Departments and Agencies, regulatory bodies, and the trade community.</a:t>
            </a:r>
          </a:p>
          <a:p>
            <a:pPr marL="307574" indent="-307574" defTabSz="913972">
              <a:buFont typeface="Arial" pitchFamily="34" charset="0"/>
              <a:buChar char="•"/>
              <a:defRPr/>
            </a:pPr>
            <a:endParaRPr lang="en-US" sz="1300" i="1" dirty="0">
              <a:solidFill>
                <a:srgbClr val="FFFFFF"/>
              </a:solidFill>
              <a:latin typeface="Georgia" pitchFamily="18" charset="0"/>
            </a:endParaRPr>
          </a:p>
          <a:p>
            <a:pPr marL="307574" indent="-307574" defTabSz="913972">
              <a:buFont typeface="Arial" pitchFamily="34" charset="0"/>
              <a:buChar char="•"/>
              <a:defRPr/>
            </a:pPr>
            <a:endParaRPr lang="en-US" sz="1300" i="1" dirty="0">
              <a:solidFill>
                <a:srgbClr val="FFFFFF"/>
              </a:solidFill>
              <a:latin typeface="Georgia" pitchFamily="18" charset="0"/>
            </a:endParaRPr>
          </a:p>
          <a:p>
            <a:pPr marL="307574" indent="-307574" defTabSz="913972">
              <a:buFont typeface="Arial" pitchFamily="34" charset="0"/>
              <a:buChar char="•"/>
              <a:defRPr/>
            </a:pPr>
            <a:endParaRPr lang="en-US" sz="1300" i="1" dirty="0">
              <a:solidFill>
                <a:srgbClr val="FFFFFF"/>
              </a:solidFill>
              <a:latin typeface="Georgia" pitchFamily="18" charset="0"/>
            </a:endParaRPr>
          </a:p>
          <a:p>
            <a:pPr marL="307574" indent="-307574" defTabSz="913972">
              <a:buFont typeface="Arial" pitchFamily="34" charset="0"/>
              <a:buChar char="•"/>
              <a:defRPr/>
            </a:pPr>
            <a:endParaRPr lang="en-US" sz="1300" i="1" dirty="0">
              <a:solidFill>
                <a:srgbClr val="FFFFFF"/>
              </a:solidFill>
              <a:latin typeface="Georgia" pitchFamily="18" charset="0"/>
            </a:endParaRPr>
          </a:p>
          <a:p>
            <a:pPr marL="307574" indent="-307574" defTabSz="913972">
              <a:buFont typeface="Arial" pitchFamily="34" charset="0"/>
              <a:buChar char="•"/>
              <a:defRPr/>
            </a:pPr>
            <a:endParaRPr lang="en-US" sz="1300" i="1" dirty="0">
              <a:solidFill>
                <a:srgbClr val="FFFFFF"/>
              </a:solidFill>
              <a:latin typeface="Georgia" pitchFamily="18" charset="0"/>
            </a:endParaRPr>
          </a:p>
        </p:txBody>
      </p:sp>
      <p:grpSp>
        <p:nvGrpSpPr>
          <p:cNvPr id="15" name="Group 34"/>
          <p:cNvGrpSpPr>
            <a:grpSpLocks/>
          </p:cNvGrpSpPr>
          <p:nvPr/>
        </p:nvGrpSpPr>
        <p:grpSpPr bwMode="auto">
          <a:xfrm>
            <a:off x="7955961" y="749287"/>
            <a:ext cx="2447459" cy="1165411"/>
            <a:chOff x="3570512" y="1328056"/>
            <a:chExt cx="2702521" cy="1322124"/>
          </a:xfrm>
        </p:grpSpPr>
        <p:pic>
          <p:nvPicPr>
            <p:cNvPr id="16" name="Picture 4"/>
            <p:cNvPicPr>
              <a:picLocks noChangeAspect="1" noChangeArrowheads="1"/>
            </p:cNvPicPr>
            <p:nvPr/>
          </p:nvPicPr>
          <p:blipFill>
            <a:blip r:embed="rId5"/>
            <a:srcRect/>
            <a:stretch>
              <a:fillRect/>
            </a:stretch>
          </p:blipFill>
          <p:spPr bwMode="auto">
            <a:xfrm>
              <a:off x="3619995" y="1328056"/>
              <a:ext cx="2580012" cy="1318887"/>
            </a:xfrm>
            <a:prstGeom prst="rect">
              <a:avLst/>
            </a:prstGeom>
            <a:noFill/>
            <a:ln w="9525">
              <a:noFill/>
              <a:miter lim="800000"/>
              <a:headEnd/>
              <a:tailEnd/>
            </a:ln>
          </p:spPr>
        </p:pic>
        <p:grpSp>
          <p:nvGrpSpPr>
            <p:cNvPr id="17" name="Group 24"/>
            <p:cNvGrpSpPr>
              <a:grpSpLocks/>
            </p:cNvGrpSpPr>
            <p:nvPr/>
          </p:nvGrpSpPr>
          <p:grpSpPr bwMode="auto">
            <a:xfrm>
              <a:off x="3570512" y="1360121"/>
              <a:ext cx="2702521" cy="1290059"/>
              <a:chOff x="639286" y="2656511"/>
              <a:chExt cx="2702521" cy="1290059"/>
            </a:xfrm>
          </p:grpSpPr>
          <p:sp>
            <p:nvSpPr>
              <p:cNvPr id="18" name="Block Arc 17"/>
              <p:cNvSpPr/>
              <p:nvPr/>
            </p:nvSpPr>
            <p:spPr bwMode="auto">
              <a:xfrm rot="16200000">
                <a:off x="401454" y="2894343"/>
                <a:ext cx="1280159" cy="804496"/>
              </a:xfrm>
              <a:prstGeom prst="blockArc">
                <a:avLst/>
              </a:prstGeom>
              <a:solidFill>
                <a:srgbClr val="344167"/>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88900" tIns="44450" rIns="88900" bIns="44450" anchor="ctr">
                <a:spAutoFit/>
              </a:bodyPr>
              <a:lstStyle/>
              <a:p>
                <a:pPr defTabSz="818774">
                  <a:defRPr/>
                </a:pPr>
                <a:endParaRPr lang="en-US" dirty="0">
                  <a:solidFill>
                    <a:srgbClr val="FFFFFF"/>
                  </a:solidFill>
                </a:endParaRPr>
              </a:p>
            </p:txBody>
          </p:sp>
          <p:sp>
            <p:nvSpPr>
              <p:cNvPr id="19" name="Block Arc 18"/>
              <p:cNvSpPr/>
              <p:nvPr/>
            </p:nvSpPr>
            <p:spPr bwMode="auto">
              <a:xfrm rot="5400000">
                <a:off x="2299479" y="2904243"/>
                <a:ext cx="1280159" cy="804496"/>
              </a:xfrm>
              <a:prstGeom prst="blockArc">
                <a:avLst/>
              </a:prstGeom>
              <a:solidFill>
                <a:srgbClr val="344167"/>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88900" tIns="44450" rIns="88900" bIns="44450" anchor="ctr">
                <a:spAutoFit/>
              </a:bodyPr>
              <a:lstStyle/>
              <a:p>
                <a:pPr defTabSz="818774">
                  <a:defRPr/>
                </a:pPr>
                <a:endParaRPr lang="en-US" dirty="0">
                  <a:solidFill>
                    <a:srgbClr val="FFFFFF"/>
                  </a:solidFill>
                </a:endParaRPr>
              </a:p>
            </p:txBody>
          </p:sp>
        </p:grpSp>
      </p:grpSp>
      <p:sp>
        <p:nvSpPr>
          <p:cNvPr id="20" name="Rectangle 19"/>
          <p:cNvSpPr/>
          <p:nvPr/>
        </p:nvSpPr>
        <p:spPr bwMode="auto">
          <a:xfrm>
            <a:off x="8195605" y="1333626"/>
            <a:ext cx="1995920" cy="280575"/>
          </a:xfrm>
          <a:prstGeom prst="rect">
            <a:avLst/>
          </a:prstGeom>
          <a:solidFill>
            <a:schemeClr val="bg1">
              <a:lumMod val="95000"/>
              <a:alpha val="75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79743" tIns="39871" rIns="79743" bIns="39871" anchor="ctr">
            <a:spAutoFit/>
          </a:bodyPr>
          <a:lstStyle/>
          <a:p>
            <a:pPr algn="ctr" defTabSz="818774">
              <a:defRPr/>
            </a:pPr>
            <a:r>
              <a:rPr lang="en-US" sz="1300" b="1" i="1" dirty="0">
                <a:solidFill>
                  <a:srgbClr val="344167"/>
                </a:solidFill>
                <a:latin typeface="Georgia" pitchFamily="18" charset="0"/>
              </a:rPr>
              <a:t>Regulatory Bodies</a:t>
            </a:r>
          </a:p>
        </p:txBody>
      </p:sp>
      <p:sp>
        <p:nvSpPr>
          <p:cNvPr id="21" name="Rectangle 20"/>
          <p:cNvSpPr/>
          <p:nvPr/>
        </p:nvSpPr>
        <p:spPr bwMode="auto">
          <a:xfrm>
            <a:off x="8160969" y="1930760"/>
            <a:ext cx="2154671" cy="757666"/>
          </a:xfrm>
          <a:prstGeom prst="rect">
            <a:avLst/>
          </a:prstGeom>
          <a:solidFill>
            <a:srgbClr val="E8E9EB"/>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79743" tIns="39871" rIns="79743" bIns="39871" anchor="ctr">
            <a:spAutoFit/>
          </a:bodyPr>
          <a:lstStyle/>
          <a:p>
            <a:pPr marL="106798" indent="-106798" defTabSz="818774">
              <a:buFont typeface="Arial" pitchFamily="34" charset="0"/>
              <a:buChar char="•"/>
              <a:defRPr/>
            </a:pPr>
            <a:r>
              <a:rPr lang="en-US" sz="1100" i="1" dirty="0">
                <a:solidFill>
                  <a:srgbClr val="344167"/>
                </a:solidFill>
                <a:latin typeface="Georgia" pitchFamily="18" charset="0"/>
              </a:rPr>
              <a:t>Congress</a:t>
            </a:r>
          </a:p>
          <a:p>
            <a:pPr marL="106798" indent="-106798" defTabSz="818774">
              <a:buFont typeface="Arial" pitchFamily="34" charset="0"/>
              <a:buChar char="•"/>
              <a:defRPr/>
            </a:pPr>
            <a:r>
              <a:rPr lang="en-US" sz="1100" i="1" dirty="0">
                <a:solidFill>
                  <a:srgbClr val="344167"/>
                </a:solidFill>
                <a:latin typeface="Georgia" pitchFamily="18" charset="0"/>
              </a:rPr>
              <a:t>Department of Treasury</a:t>
            </a:r>
          </a:p>
          <a:p>
            <a:pPr marL="106798" indent="-106798" defTabSz="818774">
              <a:buFont typeface="Arial" pitchFamily="34" charset="0"/>
              <a:buChar char="•"/>
              <a:defRPr/>
            </a:pPr>
            <a:r>
              <a:rPr lang="en-US" sz="1100" i="1" dirty="0">
                <a:solidFill>
                  <a:srgbClr val="344167"/>
                </a:solidFill>
                <a:latin typeface="Georgia" pitchFamily="18" charset="0"/>
              </a:rPr>
              <a:t>DHS</a:t>
            </a:r>
          </a:p>
          <a:p>
            <a:pPr marL="106798" indent="-106798" defTabSz="818774">
              <a:buFont typeface="Arial" pitchFamily="34" charset="0"/>
              <a:buChar char="•"/>
              <a:defRPr/>
            </a:pPr>
            <a:r>
              <a:rPr lang="en-US" sz="1100" i="1" dirty="0">
                <a:solidFill>
                  <a:srgbClr val="344167"/>
                </a:solidFill>
                <a:latin typeface="Georgia" pitchFamily="18" charset="0"/>
              </a:rPr>
              <a:t>OMB</a:t>
            </a:r>
          </a:p>
        </p:txBody>
      </p:sp>
      <p:grpSp>
        <p:nvGrpSpPr>
          <p:cNvPr id="22" name="Group 67"/>
          <p:cNvGrpSpPr>
            <a:grpSpLocks/>
          </p:cNvGrpSpPr>
          <p:nvPr/>
        </p:nvGrpSpPr>
        <p:grpSpPr bwMode="auto">
          <a:xfrm>
            <a:off x="8011256" y="2661960"/>
            <a:ext cx="2454096" cy="1162611"/>
            <a:chOff x="3390009" y="1518063"/>
            <a:chExt cx="2699426" cy="1318166"/>
          </a:xfrm>
        </p:grpSpPr>
        <p:pic>
          <p:nvPicPr>
            <p:cNvPr id="23" name="Picture 7"/>
            <p:cNvPicPr>
              <a:picLocks noChangeArrowheads="1"/>
            </p:cNvPicPr>
            <p:nvPr/>
          </p:nvPicPr>
          <p:blipFill>
            <a:blip r:embed="rId6"/>
            <a:srcRect/>
            <a:stretch>
              <a:fillRect/>
            </a:stretch>
          </p:blipFill>
          <p:spPr bwMode="auto">
            <a:xfrm>
              <a:off x="3441864" y="1518063"/>
              <a:ext cx="2551176" cy="1298448"/>
            </a:xfrm>
            <a:prstGeom prst="rect">
              <a:avLst/>
            </a:prstGeom>
            <a:noFill/>
            <a:ln w="9525">
              <a:noFill/>
              <a:miter lim="800000"/>
              <a:headEnd/>
              <a:tailEnd/>
            </a:ln>
          </p:spPr>
        </p:pic>
        <p:grpSp>
          <p:nvGrpSpPr>
            <p:cNvPr id="24" name="Group 66"/>
            <p:cNvGrpSpPr>
              <a:grpSpLocks/>
            </p:cNvGrpSpPr>
            <p:nvPr/>
          </p:nvGrpSpPr>
          <p:grpSpPr bwMode="auto">
            <a:xfrm>
              <a:off x="3390009" y="1546168"/>
              <a:ext cx="2699426" cy="1290061"/>
              <a:chOff x="3437509" y="1593668"/>
              <a:chExt cx="2699426" cy="1290061"/>
            </a:xfrm>
          </p:grpSpPr>
          <p:sp>
            <p:nvSpPr>
              <p:cNvPr id="25" name="Block Arc 24"/>
              <p:cNvSpPr/>
              <p:nvPr/>
            </p:nvSpPr>
            <p:spPr bwMode="auto">
              <a:xfrm rot="16200000">
                <a:off x="3198130" y="1833047"/>
                <a:ext cx="1280160" cy="801401"/>
              </a:xfrm>
              <a:prstGeom prst="blockArc">
                <a:avLst/>
              </a:prstGeom>
              <a:solidFill>
                <a:srgbClr val="344167"/>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88900" tIns="44450" rIns="88900" bIns="44450" anchor="ctr">
                <a:spAutoFit/>
              </a:bodyPr>
              <a:lstStyle/>
              <a:p>
                <a:pPr defTabSz="818774">
                  <a:defRPr/>
                </a:pPr>
                <a:endParaRPr lang="en-US" dirty="0">
                  <a:solidFill>
                    <a:srgbClr val="FFFFFF"/>
                  </a:solidFill>
                </a:endParaRPr>
              </a:p>
            </p:txBody>
          </p:sp>
          <p:sp>
            <p:nvSpPr>
              <p:cNvPr id="26" name="Block Arc 25"/>
              <p:cNvSpPr/>
              <p:nvPr/>
            </p:nvSpPr>
            <p:spPr bwMode="auto">
              <a:xfrm rot="5400000">
                <a:off x="5096155" y="1842948"/>
                <a:ext cx="1280160" cy="801401"/>
              </a:xfrm>
              <a:prstGeom prst="blockArc">
                <a:avLst/>
              </a:prstGeom>
              <a:solidFill>
                <a:srgbClr val="344167"/>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88900" tIns="44450" rIns="88900" bIns="44450" anchor="ctr">
                <a:spAutoFit/>
              </a:bodyPr>
              <a:lstStyle/>
              <a:p>
                <a:pPr defTabSz="818774">
                  <a:defRPr/>
                </a:pPr>
                <a:endParaRPr lang="en-US" dirty="0">
                  <a:solidFill>
                    <a:srgbClr val="FFFFFF"/>
                  </a:solidFill>
                </a:endParaRPr>
              </a:p>
            </p:txBody>
          </p:sp>
        </p:grpSp>
      </p:grpSp>
      <p:sp>
        <p:nvSpPr>
          <p:cNvPr id="27" name="Rectangle 26"/>
          <p:cNvSpPr/>
          <p:nvPr/>
        </p:nvSpPr>
        <p:spPr bwMode="auto">
          <a:xfrm>
            <a:off x="8160969" y="3343681"/>
            <a:ext cx="2060864" cy="280575"/>
          </a:xfrm>
          <a:prstGeom prst="rect">
            <a:avLst/>
          </a:prstGeom>
          <a:solidFill>
            <a:schemeClr val="bg1">
              <a:lumMod val="95000"/>
              <a:alpha val="75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79743" tIns="39871" rIns="79743" bIns="39871" anchor="ctr">
            <a:spAutoFit/>
          </a:bodyPr>
          <a:lstStyle/>
          <a:p>
            <a:pPr algn="ctr" defTabSz="818774">
              <a:defRPr/>
            </a:pPr>
            <a:r>
              <a:rPr lang="en-US" sz="1300" b="1" i="1" dirty="0">
                <a:solidFill>
                  <a:srgbClr val="344167"/>
                </a:solidFill>
                <a:latin typeface="Georgia" pitchFamily="18" charset="0"/>
              </a:rPr>
              <a:t>Government Agencies</a:t>
            </a:r>
          </a:p>
        </p:txBody>
      </p:sp>
      <p:sp>
        <p:nvSpPr>
          <p:cNvPr id="28" name="Rectangle 27"/>
          <p:cNvSpPr/>
          <p:nvPr/>
        </p:nvSpPr>
        <p:spPr bwMode="auto">
          <a:xfrm>
            <a:off x="8195605" y="3829241"/>
            <a:ext cx="2164773" cy="1942569"/>
          </a:xfrm>
          <a:prstGeom prst="rect">
            <a:avLst/>
          </a:prstGeom>
          <a:solidFill>
            <a:srgbClr val="E8E9EB"/>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79743" tIns="39871" rIns="79743" bIns="39871" anchor="ctr">
            <a:spAutoFit/>
          </a:bodyPr>
          <a:lstStyle/>
          <a:p>
            <a:pPr marL="106798" indent="-106798" defTabSz="818774">
              <a:buFont typeface="Arial" pitchFamily="34" charset="0"/>
              <a:buChar char="•"/>
              <a:defRPr/>
            </a:pPr>
            <a:r>
              <a:rPr lang="en-US" sz="1100" i="1" dirty="0">
                <a:solidFill>
                  <a:srgbClr val="344167"/>
                </a:solidFill>
                <a:latin typeface="Georgia" pitchFamily="18" charset="0"/>
              </a:rPr>
              <a:t>Department of Treasury</a:t>
            </a:r>
          </a:p>
          <a:p>
            <a:pPr marL="106798" indent="-106798" defTabSz="818774">
              <a:buFont typeface="Arial" pitchFamily="34" charset="0"/>
              <a:buChar char="•"/>
              <a:defRPr/>
            </a:pPr>
            <a:r>
              <a:rPr lang="en-US" sz="1100" i="1" dirty="0">
                <a:solidFill>
                  <a:srgbClr val="344167"/>
                </a:solidFill>
                <a:latin typeface="Georgia" pitchFamily="18" charset="0"/>
              </a:rPr>
              <a:t>Internal Revenue Service</a:t>
            </a:r>
          </a:p>
          <a:p>
            <a:pPr marL="106798" indent="-106798" defTabSz="818774">
              <a:buFont typeface="Arial" pitchFamily="34" charset="0"/>
              <a:buChar char="•"/>
              <a:defRPr/>
            </a:pPr>
            <a:r>
              <a:rPr lang="en-US" sz="1100" i="1" dirty="0">
                <a:solidFill>
                  <a:srgbClr val="344167"/>
                </a:solidFill>
                <a:latin typeface="Georgia" pitchFamily="18" charset="0"/>
              </a:rPr>
              <a:t>US Dept. of Agriculture</a:t>
            </a:r>
          </a:p>
          <a:p>
            <a:pPr marL="106798" indent="-106798" defTabSz="818774">
              <a:buFont typeface="Arial" pitchFamily="34" charset="0"/>
              <a:buChar char="•"/>
              <a:defRPr/>
            </a:pPr>
            <a:r>
              <a:rPr lang="en-US" sz="1100" i="1" dirty="0">
                <a:solidFill>
                  <a:srgbClr val="344167"/>
                </a:solidFill>
                <a:latin typeface="Georgia" pitchFamily="18" charset="0"/>
              </a:rPr>
              <a:t>Corps of Engineers</a:t>
            </a:r>
          </a:p>
          <a:p>
            <a:pPr marL="106798" indent="-106798" defTabSz="818774">
              <a:buFont typeface="Arial" pitchFamily="34" charset="0"/>
              <a:buChar char="•"/>
              <a:defRPr/>
            </a:pPr>
            <a:r>
              <a:rPr lang="en-US" sz="1100" i="1" dirty="0">
                <a:solidFill>
                  <a:srgbClr val="344167"/>
                </a:solidFill>
                <a:latin typeface="Georgia" pitchFamily="18" charset="0"/>
              </a:rPr>
              <a:t>Department of Defense</a:t>
            </a:r>
          </a:p>
          <a:p>
            <a:pPr marL="106798" indent="-106798" defTabSz="818774">
              <a:buFont typeface="Arial" pitchFamily="34" charset="0"/>
              <a:buChar char="•"/>
              <a:defRPr/>
            </a:pPr>
            <a:r>
              <a:rPr lang="en-US" sz="1100" i="1" dirty="0">
                <a:solidFill>
                  <a:srgbClr val="344167"/>
                </a:solidFill>
                <a:latin typeface="Georgia" pitchFamily="18" charset="0"/>
              </a:rPr>
              <a:t>Immigration and Customs Enforcement</a:t>
            </a:r>
          </a:p>
          <a:p>
            <a:pPr marL="106798" indent="-106798" defTabSz="818774">
              <a:buFont typeface="Arial" pitchFamily="34" charset="0"/>
              <a:buChar char="•"/>
              <a:defRPr/>
            </a:pPr>
            <a:r>
              <a:rPr lang="en-US" sz="1100" i="1" dirty="0">
                <a:solidFill>
                  <a:srgbClr val="344167"/>
                </a:solidFill>
                <a:latin typeface="Georgia" pitchFamily="18" charset="0"/>
              </a:rPr>
              <a:t>US Coast Guard</a:t>
            </a:r>
          </a:p>
          <a:p>
            <a:pPr marL="106798" indent="-106798" defTabSz="818774">
              <a:buFont typeface="Arial" pitchFamily="34" charset="0"/>
              <a:buChar char="•"/>
              <a:defRPr/>
            </a:pPr>
            <a:r>
              <a:rPr lang="en-US" sz="1100" i="1" dirty="0">
                <a:solidFill>
                  <a:srgbClr val="344167"/>
                </a:solidFill>
                <a:latin typeface="Georgia" pitchFamily="18" charset="0"/>
              </a:rPr>
              <a:t>Department of Commerce</a:t>
            </a:r>
          </a:p>
          <a:p>
            <a:pPr marL="106798" indent="-106798" defTabSz="818774">
              <a:buFont typeface="Arial" pitchFamily="34" charset="0"/>
              <a:buChar char="•"/>
              <a:defRPr/>
            </a:pPr>
            <a:r>
              <a:rPr lang="en-US" sz="1100" i="1" dirty="0">
                <a:solidFill>
                  <a:srgbClr val="344167"/>
                </a:solidFill>
                <a:latin typeface="Georgia" pitchFamily="18" charset="0"/>
              </a:rPr>
              <a:t>Bureau of Public Debt</a:t>
            </a:r>
          </a:p>
          <a:p>
            <a:pPr marL="106798" indent="-106798" defTabSz="818774">
              <a:buFont typeface="Arial" pitchFamily="34" charset="0"/>
              <a:buChar char="•"/>
              <a:defRPr/>
            </a:pPr>
            <a:r>
              <a:rPr lang="en-US" sz="1100" i="1" dirty="0">
                <a:solidFill>
                  <a:srgbClr val="344167"/>
                </a:solidFill>
                <a:latin typeface="Georgia" pitchFamily="18" charset="0"/>
              </a:rPr>
              <a:t>US Post Office</a:t>
            </a:r>
          </a:p>
        </p:txBody>
      </p:sp>
      <p:pic>
        <p:nvPicPr>
          <p:cNvPr id="29" name="Picture 28"/>
          <p:cNvPicPr>
            <a:picLocks noChangeArrowheads="1"/>
          </p:cNvPicPr>
          <p:nvPr/>
        </p:nvPicPr>
        <p:blipFill>
          <a:blip r:embed="rId7"/>
          <a:srcRect/>
          <a:stretch>
            <a:fillRect/>
          </a:stretch>
        </p:blipFill>
        <p:spPr bwMode="auto">
          <a:xfrm>
            <a:off x="4951336" y="3052261"/>
            <a:ext cx="2336511" cy="1089772"/>
          </a:xfrm>
          <a:prstGeom prst="rect">
            <a:avLst/>
          </a:prstGeom>
          <a:noFill/>
          <a:ln w="9525">
            <a:noFill/>
            <a:miter lim="800000"/>
            <a:headEnd/>
            <a:tailEnd/>
          </a:ln>
        </p:spPr>
      </p:pic>
      <p:sp>
        <p:nvSpPr>
          <p:cNvPr id="30" name="Rectangle 29"/>
          <p:cNvSpPr/>
          <p:nvPr/>
        </p:nvSpPr>
        <p:spPr bwMode="auto">
          <a:xfrm>
            <a:off x="5443464" y="3285771"/>
            <a:ext cx="1345045" cy="643766"/>
          </a:xfrm>
          <a:prstGeom prst="rect">
            <a:avLst/>
          </a:prstGeom>
          <a:solidFill>
            <a:schemeClr val="bg1">
              <a:lumMod val="95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88900" tIns="44450" rIns="88900" bIns="44450" anchor="ctr">
            <a:spAutoFit/>
          </a:bodyPr>
          <a:lstStyle/>
          <a:p>
            <a:pPr algn="ctr" defTabSz="818774">
              <a:defRPr/>
            </a:pPr>
            <a:r>
              <a:rPr lang="en-US" b="1" i="1" dirty="0">
                <a:solidFill>
                  <a:srgbClr val="344167"/>
                </a:solidFill>
                <a:latin typeface="Georgia" pitchFamily="18" charset="0"/>
              </a:rPr>
              <a:t>Revenue</a:t>
            </a:r>
          </a:p>
          <a:p>
            <a:pPr algn="ctr" defTabSz="818774">
              <a:defRPr/>
            </a:pPr>
            <a:r>
              <a:rPr lang="en-US" b="1" i="1" dirty="0">
                <a:solidFill>
                  <a:srgbClr val="344167"/>
                </a:solidFill>
                <a:latin typeface="Georgia" pitchFamily="18" charset="0"/>
              </a:rPr>
              <a:t>Division</a:t>
            </a:r>
          </a:p>
        </p:txBody>
      </p:sp>
      <p:sp>
        <p:nvSpPr>
          <p:cNvPr id="32" name="Right Arrow 31"/>
          <p:cNvSpPr/>
          <p:nvPr/>
        </p:nvSpPr>
        <p:spPr bwMode="auto">
          <a:xfrm rot="19087998">
            <a:off x="7065012" y="2306825"/>
            <a:ext cx="669636" cy="710271"/>
          </a:xfrm>
          <a:prstGeom prst="rightArrow">
            <a:avLst/>
          </a:prstGeom>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lIns="79743" tIns="39871" rIns="79743" bIns="39871" anchor="ctr">
            <a:spAutoFit/>
          </a:bodyPr>
          <a:lstStyle/>
          <a:p>
            <a:pPr defTabSz="818774">
              <a:defRPr/>
            </a:pPr>
            <a:endParaRPr lang="en-US" dirty="0">
              <a:solidFill>
                <a:srgbClr val="FFFFFF"/>
              </a:solidFill>
            </a:endParaRPr>
          </a:p>
        </p:txBody>
      </p:sp>
      <p:sp>
        <p:nvSpPr>
          <p:cNvPr id="33" name="Right Arrow 32"/>
          <p:cNvSpPr/>
          <p:nvPr/>
        </p:nvSpPr>
        <p:spPr bwMode="auto">
          <a:xfrm rot="13144729">
            <a:off x="4575860" y="2403274"/>
            <a:ext cx="669636" cy="710271"/>
          </a:xfrm>
          <a:prstGeom prst="rightArrow">
            <a:avLst/>
          </a:prstGeom>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lIns="79743" tIns="39871" rIns="79743" bIns="39871" anchor="ctr">
            <a:spAutoFit/>
          </a:bodyPr>
          <a:lstStyle/>
          <a:p>
            <a:pPr defTabSz="818774">
              <a:defRPr/>
            </a:pPr>
            <a:endParaRPr lang="en-US" dirty="0">
              <a:solidFill>
                <a:srgbClr val="FFFFFF"/>
              </a:solidFill>
            </a:endParaRPr>
          </a:p>
        </p:txBody>
      </p:sp>
      <p:sp>
        <p:nvSpPr>
          <p:cNvPr id="34" name="Right Arrow 33"/>
          <p:cNvSpPr/>
          <p:nvPr/>
        </p:nvSpPr>
        <p:spPr bwMode="auto">
          <a:xfrm rot="8989017">
            <a:off x="4524763" y="4115754"/>
            <a:ext cx="669636" cy="710271"/>
          </a:xfrm>
          <a:prstGeom prst="rightArrow">
            <a:avLst/>
          </a:prstGeom>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lIns="79743" tIns="39871" rIns="79743" bIns="39871" anchor="ctr">
            <a:spAutoFit/>
          </a:bodyPr>
          <a:lstStyle/>
          <a:p>
            <a:pPr defTabSz="818774">
              <a:defRPr/>
            </a:pPr>
            <a:endParaRPr lang="en-US" dirty="0">
              <a:solidFill>
                <a:srgbClr val="FFFFFF"/>
              </a:solidFill>
            </a:endParaRPr>
          </a:p>
        </p:txBody>
      </p:sp>
      <p:sp>
        <p:nvSpPr>
          <p:cNvPr id="35" name="Right Arrow 34"/>
          <p:cNvSpPr/>
          <p:nvPr/>
        </p:nvSpPr>
        <p:spPr bwMode="auto">
          <a:xfrm rot="1845683">
            <a:off x="7157514" y="4116848"/>
            <a:ext cx="669636" cy="710271"/>
          </a:xfrm>
          <a:prstGeom prst="rightArrow">
            <a:avLst/>
          </a:prstGeom>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lIns="79743" tIns="39871" rIns="79743" bIns="39871" anchor="ctr">
            <a:spAutoFit/>
          </a:bodyPr>
          <a:lstStyle/>
          <a:p>
            <a:pPr defTabSz="818774">
              <a:defRPr/>
            </a:pPr>
            <a:endParaRPr lang="en-US" dirty="0">
              <a:solidFill>
                <a:srgbClr val="FFFFFF"/>
              </a:solidFill>
            </a:endParaRPr>
          </a:p>
        </p:txBody>
      </p:sp>
      <p:sp>
        <p:nvSpPr>
          <p:cNvPr id="36" name="Rectangle 35"/>
          <p:cNvSpPr/>
          <p:nvPr/>
        </p:nvSpPr>
        <p:spPr>
          <a:xfrm>
            <a:off x="2127687" y="3896315"/>
            <a:ext cx="2090509" cy="1269257"/>
          </a:xfrm>
          <a:prstGeom prst="rect">
            <a:avLst/>
          </a:prstGeom>
          <a:noFill/>
          <a:ln>
            <a:solidFill>
              <a:srgbClr val="FFFF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defTabSz="913972"/>
            <a:endParaRPr lang="en-US" dirty="0">
              <a:solidFill>
                <a:srgbClr val="FFFFFF"/>
              </a:solidFill>
            </a:endParaRPr>
          </a:p>
        </p:txBody>
      </p:sp>
      <p:sp>
        <p:nvSpPr>
          <p:cNvPr id="38" name="TextBox 37"/>
          <p:cNvSpPr txBox="1"/>
          <p:nvPr/>
        </p:nvSpPr>
        <p:spPr>
          <a:xfrm>
            <a:off x="5310238" y="5514005"/>
            <a:ext cx="1897251" cy="369332"/>
          </a:xfrm>
          <a:prstGeom prst="rect">
            <a:avLst/>
          </a:prstGeom>
          <a:noFill/>
        </p:spPr>
        <p:txBody>
          <a:bodyPr wrap="none" rtlCol="0">
            <a:spAutoFit/>
          </a:bodyPr>
          <a:lstStyle/>
          <a:p>
            <a:pPr defTabSz="913972"/>
            <a:r>
              <a:rPr lang="en-US" dirty="0">
                <a:solidFill>
                  <a:srgbClr val="000063"/>
                </a:solidFill>
              </a:rPr>
              <a:t>Payers of Revenue</a:t>
            </a:r>
          </a:p>
        </p:txBody>
      </p:sp>
      <p:cxnSp>
        <p:nvCxnSpPr>
          <p:cNvPr id="41" name="Straight Arrow Connector 40"/>
          <p:cNvCxnSpPr/>
          <p:nvPr/>
        </p:nvCxnSpPr>
        <p:spPr>
          <a:xfrm>
            <a:off x="3959352" y="4681728"/>
            <a:ext cx="1484112" cy="8322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7017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132090"/>
            <a:ext cx="10972800" cy="4707007"/>
          </a:xfrm>
        </p:spPr>
        <p:txBody>
          <a:bodyPr>
            <a:normAutofit fontScale="62500" lnSpcReduction="20000"/>
          </a:bodyPr>
          <a:lstStyle/>
          <a:p>
            <a:pPr marL="0" indent="0">
              <a:buNone/>
            </a:pPr>
            <a:r>
              <a:rPr lang="en-US" b="1" u="sng" dirty="0">
                <a:solidFill>
                  <a:schemeClr val="accent4">
                    <a:lumMod val="10000"/>
                  </a:schemeClr>
                </a:solidFill>
                <a:latin typeface="Arial" panose="020B0604020202020204" pitchFamily="34" charset="0"/>
                <a:cs typeface="Arial" panose="020B0604020202020204" pitchFamily="34" charset="0"/>
              </a:rPr>
              <a:t>Automated Commercial Environment (ACE)</a:t>
            </a:r>
          </a:p>
          <a:p>
            <a:endParaRPr lang="en-US" b="1" u="sng" dirty="0">
              <a:solidFill>
                <a:schemeClr val="accent4">
                  <a:lumMod val="10000"/>
                </a:schemeClr>
              </a:solidFill>
              <a:latin typeface="Arial" panose="020B0604020202020204" pitchFamily="34" charset="0"/>
              <a:cs typeface="Arial" panose="020B0604020202020204" pitchFamily="34" charset="0"/>
            </a:endParaRPr>
          </a:p>
          <a:p>
            <a:pPr marL="0" indent="0">
              <a:buNone/>
            </a:pPr>
            <a:r>
              <a:rPr lang="en-US" dirty="0">
                <a:solidFill>
                  <a:schemeClr val="accent4">
                    <a:lumMod val="10000"/>
                  </a:schemeClr>
                </a:solidFill>
                <a:latin typeface="Arial" panose="020B0604020202020204" pitchFamily="34" charset="0"/>
                <a:cs typeface="Arial" panose="020B0604020202020204" pitchFamily="34" charset="0"/>
              </a:rPr>
              <a:t>CBP has completed ACE Collections Release 1, Release 2, Release 3, Release 4 and Release 5. Two more Releases to go!!!</a:t>
            </a:r>
            <a:endParaRPr lang="en-US" b="1" u="sng" dirty="0">
              <a:solidFill>
                <a:schemeClr val="accent4">
                  <a:lumMod val="10000"/>
                </a:schemeClr>
              </a:solidFill>
              <a:latin typeface="Arial" panose="020B0604020202020204" pitchFamily="34" charset="0"/>
              <a:cs typeface="Arial" panose="020B0604020202020204" pitchFamily="34" charset="0"/>
            </a:endParaRPr>
          </a:p>
          <a:p>
            <a:endParaRPr lang="en-US" sz="1000" b="1" u="sng" dirty="0">
              <a:solidFill>
                <a:schemeClr val="accent4">
                  <a:lumMod val="10000"/>
                </a:schemeClr>
              </a:solidFill>
              <a:latin typeface="Arial" panose="020B0604020202020204" pitchFamily="34" charset="0"/>
              <a:cs typeface="Arial" panose="020B0604020202020204" pitchFamily="34" charset="0"/>
            </a:endParaRPr>
          </a:p>
          <a:p>
            <a:pPr marL="0" indent="0">
              <a:buNone/>
            </a:pPr>
            <a:r>
              <a:rPr lang="en-US" b="1" dirty="0">
                <a:solidFill>
                  <a:schemeClr val="accent4">
                    <a:lumMod val="10000"/>
                  </a:schemeClr>
                </a:solidFill>
                <a:latin typeface="Arial" panose="020B0604020202020204" pitchFamily="34" charset="0"/>
                <a:cs typeface="Arial" panose="020B0604020202020204" pitchFamily="34" charset="0"/>
              </a:rPr>
              <a:t>Initiatives</a:t>
            </a:r>
            <a:endParaRPr lang="en-US" dirty="0">
              <a:solidFill>
                <a:schemeClr val="accent4">
                  <a:lumMod val="10000"/>
                </a:schemeClr>
              </a:solidFill>
              <a:latin typeface="Arial" panose="020B0604020202020204" pitchFamily="34" charset="0"/>
              <a:cs typeface="Arial" panose="020B0604020202020204" pitchFamily="34" charset="0"/>
            </a:endParaRPr>
          </a:p>
          <a:p>
            <a:pPr marL="285750" lvl="0" indent="-285750"/>
            <a:r>
              <a:rPr lang="en-US" dirty="0">
                <a:solidFill>
                  <a:schemeClr val="accent4">
                    <a:lumMod val="10000"/>
                  </a:schemeClr>
                </a:solidFill>
                <a:latin typeface="Arial" panose="020B0604020202020204" pitchFamily="34" charset="0"/>
                <a:cs typeface="Arial" panose="020B0604020202020204" pitchFamily="34" charset="0"/>
              </a:rPr>
              <a:t>Support completion of ACE Collections</a:t>
            </a:r>
          </a:p>
          <a:p>
            <a:pPr lvl="0"/>
            <a:endParaRPr lang="en-US" sz="1000" dirty="0">
              <a:solidFill>
                <a:schemeClr val="accent4">
                  <a:lumMod val="10000"/>
                </a:schemeClr>
              </a:solidFill>
              <a:latin typeface="Arial" panose="020B0604020202020204" pitchFamily="34" charset="0"/>
              <a:cs typeface="Arial" panose="020B0604020202020204" pitchFamily="34" charset="0"/>
            </a:endParaRPr>
          </a:p>
          <a:p>
            <a:pPr marL="285750" lvl="0" indent="-285750"/>
            <a:r>
              <a:rPr lang="en-US" dirty="0">
                <a:solidFill>
                  <a:schemeClr val="accent4">
                    <a:lumMod val="10000"/>
                  </a:schemeClr>
                </a:solidFill>
                <a:latin typeface="Arial" panose="020B0604020202020204" pitchFamily="34" charset="0"/>
                <a:cs typeface="Arial" panose="020B0604020202020204" pitchFamily="34" charset="0"/>
              </a:rPr>
              <a:t>Identify opportunities to modernize and reduce manual work</a:t>
            </a:r>
          </a:p>
          <a:p>
            <a:pPr marL="0" lvl="0" indent="0">
              <a:buNone/>
            </a:pPr>
            <a:r>
              <a:rPr lang="en-US" b="1" dirty="0">
                <a:solidFill>
                  <a:schemeClr val="accent4">
                    <a:lumMod val="10000"/>
                  </a:schemeClr>
                </a:solidFill>
                <a:latin typeface="Arial" panose="020B0604020202020204" pitchFamily="34" charset="0"/>
                <a:cs typeface="Arial" panose="020B0604020202020204" pitchFamily="34" charset="0"/>
              </a:rPr>
              <a:t>Benefit</a:t>
            </a:r>
            <a:endParaRPr lang="en-US" dirty="0">
              <a:solidFill>
                <a:schemeClr val="accent4">
                  <a:lumMod val="10000"/>
                </a:schemeClr>
              </a:solidFill>
              <a:latin typeface="Arial" panose="020B0604020202020204" pitchFamily="34" charset="0"/>
              <a:cs typeface="Arial" panose="020B0604020202020204" pitchFamily="34" charset="0"/>
            </a:endParaRPr>
          </a:p>
          <a:p>
            <a:pPr marL="285750" lvl="0" indent="-285750"/>
            <a:r>
              <a:rPr lang="en-US" dirty="0">
                <a:solidFill>
                  <a:schemeClr val="accent4">
                    <a:lumMod val="10000"/>
                  </a:schemeClr>
                </a:solidFill>
                <a:latin typeface="Arial" panose="020B0604020202020204" pitchFamily="34" charset="0"/>
                <a:cs typeface="Arial" panose="020B0604020202020204" pitchFamily="34" charset="0"/>
              </a:rPr>
              <a:t>Enable revenue processing in an updated/modern system; reduce manual work</a:t>
            </a:r>
          </a:p>
          <a:p>
            <a:pPr marL="285750" lvl="0" indent="-285750"/>
            <a:endParaRPr lang="en-US" dirty="0">
              <a:solidFill>
                <a:schemeClr val="accent4">
                  <a:lumMod val="10000"/>
                </a:schemeClr>
              </a:solidFill>
              <a:latin typeface="Arial" panose="020B0604020202020204" pitchFamily="34" charset="0"/>
              <a:cs typeface="Arial" panose="020B0604020202020204" pitchFamily="34" charset="0"/>
            </a:endParaRPr>
          </a:p>
          <a:p>
            <a:pPr marL="0" lvl="0" indent="0">
              <a:buNone/>
            </a:pPr>
            <a:r>
              <a:rPr lang="en-US" b="1" dirty="0">
                <a:solidFill>
                  <a:schemeClr val="accent4">
                    <a:lumMod val="10000"/>
                  </a:schemeClr>
                </a:solidFill>
                <a:latin typeface="Arial" panose="020B0604020202020204" pitchFamily="34" charset="0"/>
                <a:cs typeface="Arial" panose="020B0604020202020204" pitchFamily="34" charset="0"/>
              </a:rPr>
              <a:t>Opportunities Currently Out of Scope</a:t>
            </a:r>
          </a:p>
          <a:p>
            <a:r>
              <a:rPr lang="en-US" dirty="0">
                <a:solidFill>
                  <a:schemeClr val="accent4">
                    <a:lumMod val="10000"/>
                  </a:schemeClr>
                </a:solidFill>
                <a:latin typeface="Arial" panose="020B0604020202020204" pitchFamily="34" charset="0"/>
                <a:cs typeface="Arial" panose="020B0604020202020204" pitchFamily="34" charset="0"/>
              </a:rPr>
              <a:t>Electronic collection of remaining entry-types at the Ports of Entry</a:t>
            </a:r>
          </a:p>
          <a:p>
            <a:r>
              <a:rPr lang="en-US" dirty="0">
                <a:solidFill>
                  <a:schemeClr val="accent4">
                    <a:lumMod val="10000"/>
                  </a:schemeClr>
                </a:solidFill>
                <a:latin typeface="Arial" panose="020B0604020202020204" pitchFamily="34" charset="0"/>
                <a:cs typeface="Arial" panose="020B0604020202020204" pitchFamily="34" charset="0"/>
              </a:rPr>
              <a:t>Electronic payment option for bills  </a:t>
            </a:r>
          </a:p>
          <a:p>
            <a:r>
              <a:rPr lang="en-US" dirty="0">
                <a:solidFill>
                  <a:schemeClr val="accent4">
                    <a:lumMod val="10000"/>
                  </a:schemeClr>
                </a:solidFill>
                <a:latin typeface="Arial" panose="020B0604020202020204" pitchFamily="34" charset="0"/>
                <a:cs typeface="Arial" panose="020B0604020202020204" pitchFamily="34" charset="0"/>
              </a:rPr>
              <a:t>ACH Credit through Pay.gov for user fees collected in Indianapolis</a:t>
            </a:r>
          </a:p>
          <a:p>
            <a:pPr marL="0" lvl="0" indent="0">
              <a:buNone/>
            </a:pPr>
            <a:endParaRPr lang="en-US" dirty="0">
              <a:solidFill>
                <a:schemeClr val="accent4">
                  <a:lumMod val="10000"/>
                </a:schemeClr>
              </a:solidFill>
              <a:latin typeface="Arial" panose="020B0604020202020204" pitchFamily="34" charset="0"/>
              <a:cs typeface="Arial" panose="020B0604020202020204" pitchFamily="34" charset="0"/>
            </a:endParaRPr>
          </a:p>
          <a:p>
            <a:pPr marL="0" indent="0">
              <a:buNone/>
            </a:pPr>
            <a:endParaRPr lang="en-US" dirty="0"/>
          </a:p>
        </p:txBody>
      </p:sp>
      <p:sp>
        <p:nvSpPr>
          <p:cNvPr id="3" name="Subtitle 2"/>
          <p:cNvSpPr>
            <a:spLocks noGrp="1"/>
          </p:cNvSpPr>
          <p:nvPr>
            <p:ph type="subTitle" idx="11"/>
          </p:nvPr>
        </p:nvSpPr>
        <p:spPr/>
        <p:txBody>
          <a:bodyPr/>
          <a:lstStyle/>
          <a:p>
            <a:r>
              <a:rPr lang="en-US" dirty="0"/>
              <a:t>Current Key Initiatives</a:t>
            </a:r>
          </a:p>
        </p:txBody>
      </p:sp>
    </p:spTree>
    <p:extLst>
      <p:ext uri="{BB962C8B-B14F-4D97-AF65-F5344CB8AC3E}">
        <p14:creationId xmlns:p14="http://schemas.microsoft.com/office/powerpoint/2010/main" val="4011765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marL="0" indent="0">
              <a:buNone/>
            </a:pPr>
            <a:r>
              <a:rPr lang="en-US" b="1" u="sng" dirty="0">
                <a:solidFill>
                  <a:schemeClr val="accent4">
                    <a:lumMod val="10000"/>
                  </a:schemeClr>
                </a:solidFill>
                <a:latin typeface="Arial" panose="020B0604020202020204" pitchFamily="34" charset="0"/>
                <a:cs typeface="Arial" panose="020B0604020202020204" pitchFamily="34" charset="0"/>
              </a:rPr>
              <a:t>Check Writing Reduction Effort</a:t>
            </a:r>
          </a:p>
          <a:p>
            <a:endParaRPr lang="en-US" b="1" u="sng" dirty="0">
              <a:solidFill>
                <a:schemeClr val="accent4">
                  <a:lumMod val="10000"/>
                </a:schemeClr>
              </a:solidFill>
              <a:latin typeface="Arial" panose="020B0604020202020204" pitchFamily="34" charset="0"/>
              <a:cs typeface="Arial" panose="020B0604020202020204" pitchFamily="34" charset="0"/>
            </a:endParaRPr>
          </a:p>
          <a:p>
            <a:pPr marL="0" indent="0">
              <a:buNone/>
            </a:pPr>
            <a:r>
              <a:rPr lang="en-US" dirty="0">
                <a:solidFill>
                  <a:schemeClr val="accent4">
                    <a:lumMod val="10000"/>
                  </a:schemeClr>
                </a:solidFill>
                <a:latin typeface="Arial" panose="020B0604020202020204" pitchFamily="34" charset="0"/>
                <a:cs typeface="Arial" panose="020B0604020202020204" pitchFamily="34" charset="0"/>
              </a:rPr>
              <a:t>Shift revenue refunds to electronic disbursement methods.  80 percent of 744,000 refunds in FY 2020 were issued via hard-copy check</a:t>
            </a:r>
          </a:p>
          <a:p>
            <a:endParaRPr lang="en-US" b="1" u="sng" dirty="0">
              <a:solidFill>
                <a:schemeClr val="accent4">
                  <a:lumMod val="10000"/>
                </a:schemeClr>
              </a:solidFill>
              <a:latin typeface="Arial" panose="020B0604020202020204" pitchFamily="34" charset="0"/>
              <a:cs typeface="Arial" panose="020B0604020202020204" pitchFamily="34" charset="0"/>
            </a:endParaRPr>
          </a:p>
          <a:p>
            <a:pPr marL="0" indent="0">
              <a:buNone/>
            </a:pPr>
            <a:r>
              <a:rPr lang="en-US" b="1" dirty="0">
                <a:solidFill>
                  <a:schemeClr val="accent4">
                    <a:lumMod val="10000"/>
                  </a:schemeClr>
                </a:solidFill>
                <a:latin typeface="Arial" panose="020B0604020202020204" pitchFamily="34" charset="0"/>
                <a:cs typeface="Arial" panose="020B0604020202020204" pitchFamily="34" charset="0"/>
              </a:rPr>
              <a:t>Initiatives</a:t>
            </a:r>
            <a:endParaRPr lang="en-US" dirty="0">
              <a:solidFill>
                <a:schemeClr val="accent4">
                  <a:lumMod val="10000"/>
                </a:schemeClr>
              </a:solidFill>
              <a:latin typeface="Arial" panose="020B0604020202020204" pitchFamily="34" charset="0"/>
              <a:cs typeface="Arial" panose="020B0604020202020204" pitchFamily="34" charset="0"/>
            </a:endParaRPr>
          </a:p>
          <a:p>
            <a:pPr marL="285750" lvl="0" indent="-285750"/>
            <a:r>
              <a:rPr lang="en-US" dirty="0">
                <a:solidFill>
                  <a:schemeClr val="accent4">
                    <a:lumMod val="10000"/>
                  </a:schemeClr>
                </a:solidFill>
                <a:latin typeface="Arial" panose="020B0604020202020204" pitchFamily="34" charset="0"/>
                <a:cs typeface="Arial" panose="020B0604020202020204" pitchFamily="34" charset="0"/>
              </a:rPr>
              <a:t>Gain agreement with Treasury to leverage current Pay.gov collection functionality for electronic refunds</a:t>
            </a:r>
          </a:p>
          <a:p>
            <a:pPr lvl="0"/>
            <a:endParaRPr lang="en-US" dirty="0">
              <a:solidFill>
                <a:schemeClr val="accent4">
                  <a:lumMod val="10000"/>
                </a:schemeClr>
              </a:solidFill>
              <a:latin typeface="Arial" panose="020B0604020202020204" pitchFamily="34" charset="0"/>
              <a:cs typeface="Arial" panose="020B0604020202020204" pitchFamily="34" charset="0"/>
            </a:endParaRPr>
          </a:p>
          <a:p>
            <a:pPr marL="285750" lvl="0" indent="-285750"/>
            <a:r>
              <a:rPr lang="en-US" dirty="0">
                <a:solidFill>
                  <a:schemeClr val="accent4">
                    <a:lumMod val="10000"/>
                  </a:schemeClr>
                </a:solidFill>
                <a:latin typeface="Arial" panose="020B0604020202020204" pitchFamily="34" charset="0"/>
                <a:cs typeface="Arial" panose="020B0604020202020204" pitchFamily="34" charset="0"/>
              </a:rPr>
              <a:t>Coordinate internally with Office of Trade, OFO, and Office of Assistant Chief Counsel to update CBP regulations and implement technology and business process changes. </a:t>
            </a:r>
          </a:p>
          <a:p>
            <a:pPr marL="285750" lvl="0" indent="-285750"/>
            <a:endParaRPr lang="en-US" dirty="0">
              <a:solidFill>
                <a:schemeClr val="accent4">
                  <a:lumMod val="10000"/>
                </a:schemeClr>
              </a:solidFill>
              <a:latin typeface="Arial" panose="020B0604020202020204" pitchFamily="34" charset="0"/>
              <a:cs typeface="Arial" panose="020B0604020202020204" pitchFamily="34" charset="0"/>
            </a:endParaRPr>
          </a:p>
          <a:p>
            <a:pPr marL="285750" lvl="0" indent="-285750"/>
            <a:endParaRPr lang="en-US" dirty="0">
              <a:solidFill>
                <a:schemeClr val="accent4">
                  <a:lumMod val="10000"/>
                </a:schemeClr>
              </a:solidFill>
              <a:latin typeface="Arial" panose="020B0604020202020204" pitchFamily="34" charset="0"/>
              <a:cs typeface="Arial" panose="020B0604020202020204" pitchFamily="34" charset="0"/>
            </a:endParaRPr>
          </a:p>
          <a:p>
            <a:pPr marL="0" lvl="0" indent="0">
              <a:buNone/>
            </a:pPr>
            <a:r>
              <a:rPr lang="en-US" b="1" dirty="0">
                <a:solidFill>
                  <a:schemeClr val="accent4">
                    <a:lumMod val="10000"/>
                  </a:schemeClr>
                </a:solidFill>
                <a:latin typeface="Arial" panose="020B0604020202020204" pitchFamily="34" charset="0"/>
                <a:cs typeface="Arial" panose="020B0604020202020204" pitchFamily="34" charset="0"/>
              </a:rPr>
              <a:t>Benefit</a:t>
            </a:r>
            <a:endParaRPr lang="en-US" dirty="0">
              <a:solidFill>
                <a:schemeClr val="accent4">
                  <a:lumMod val="10000"/>
                </a:schemeClr>
              </a:solidFill>
              <a:latin typeface="Arial" panose="020B0604020202020204" pitchFamily="34" charset="0"/>
              <a:cs typeface="Arial" panose="020B0604020202020204" pitchFamily="34" charset="0"/>
            </a:endParaRPr>
          </a:p>
          <a:p>
            <a:pPr marL="285750" lvl="0" indent="-285750"/>
            <a:r>
              <a:rPr lang="en-US" dirty="0">
                <a:solidFill>
                  <a:schemeClr val="accent4">
                    <a:lumMod val="10000"/>
                  </a:schemeClr>
                </a:solidFill>
                <a:latin typeface="Arial" panose="020B0604020202020204" pitchFamily="34" charset="0"/>
                <a:cs typeface="Arial" panose="020B0604020202020204" pitchFamily="34" charset="0"/>
              </a:rPr>
              <a:t>Comply with Federal statute with a modernized process that is efficient for the Trade and CBP</a:t>
            </a:r>
          </a:p>
          <a:p>
            <a:pPr marL="0" indent="0">
              <a:buNone/>
            </a:pPr>
            <a:endParaRPr lang="en-US" dirty="0"/>
          </a:p>
        </p:txBody>
      </p:sp>
      <p:sp>
        <p:nvSpPr>
          <p:cNvPr id="3" name="Subtitle 2"/>
          <p:cNvSpPr>
            <a:spLocks noGrp="1"/>
          </p:cNvSpPr>
          <p:nvPr>
            <p:ph type="subTitle" idx="11"/>
          </p:nvPr>
        </p:nvSpPr>
        <p:spPr/>
        <p:txBody>
          <a:bodyPr/>
          <a:lstStyle/>
          <a:p>
            <a:r>
              <a:rPr lang="en-US" dirty="0"/>
              <a:t>Current Key Initiatives</a:t>
            </a:r>
          </a:p>
        </p:txBody>
      </p:sp>
    </p:spTree>
    <p:extLst>
      <p:ext uri="{BB962C8B-B14F-4D97-AF65-F5344CB8AC3E}">
        <p14:creationId xmlns:p14="http://schemas.microsoft.com/office/powerpoint/2010/main" val="960127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E2C49-1D1A-439E-9716-240BAC2EE855}"/>
              </a:ext>
            </a:extLst>
          </p:cNvPr>
          <p:cNvSpPr>
            <a:spLocks noGrp="1"/>
          </p:cNvSpPr>
          <p:nvPr>
            <p:ph idx="1"/>
          </p:nvPr>
        </p:nvSpPr>
        <p:spPr/>
        <p:txBody>
          <a:bodyPr/>
          <a:lstStyle/>
          <a:p>
            <a:endParaRPr lang="en-US" dirty="0"/>
          </a:p>
          <a:p>
            <a:endParaRPr lang="en-US" dirty="0"/>
          </a:p>
          <a:p>
            <a:pPr marL="0" indent="0">
              <a:buNone/>
            </a:pPr>
            <a:endParaRPr lang="en-US" dirty="0"/>
          </a:p>
          <a:p>
            <a:endParaRPr lang="en-US" dirty="0"/>
          </a:p>
          <a:p>
            <a:pPr marL="0" indent="0" algn="ctr">
              <a:buNone/>
            </a:pPr>
            <a:r>
              <a:rPr lang="en-US" dirty="0"/>
              <a:t>     </a:t>
            </a:r>
            <a:r>
              <a:rPr lang="en-US" sz="3600" dirty="0"/>
              <a:t>WHY IS HE TELLING ME ALL OF THIS STUFF?</a:t>
            </a:r>
          </a:p>
        </p:txBody>
      </p:sp>
      <p:sp>
        <p:nvSpPr>
          <p:cNvPr id="3" name="Subtitle 2">
            <a:extLst>
              <a:ext uri="{FF2B5EF4-FFF2-40B4-BE49-F238E27FC236}">
                <a16:creationId xmlns:a16="http://schemas.microsoft.com/office/drawing/2014/main" id="{62111141-FC86-475F-8969-4C7D38277EAE}"/>
              </a:ext>
            </a:extLst>
          </p:cNvPr>
          <p:cNvSpPr>
            <a:spLocks noGrp="1"/>
          </p:cNvSpPr>
          <p:nvPr>
            <p:ph type="subTitle" idx="11"/>
          </p:nvPr>
        </p:nvSpPr>
        <p:spPr/>
        <p:txBody>
          <a:bodyPr/>
          <a:lstStyle/>
          <a:p>
            <a:r>
              <a:rPr lang="en-US" dirty="0"/>
              <a:t>So What!!!</a:t>
            </a:r>
          </a:p>
        </p:txBody>
      </p:sp>
    </p:spTree>
    <p:extLst>
      <p:ext uri="{BB962C8B-B14F-4D97-AF65-F5344CB8AC3E}">
        <p14:creationId xmlns:p14="http://schemas.microsoft.com/office/powerpoint/2010/main" val="1697849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A8D70E-E93A-4623-B080-7C36D065B3CA}"/>
              </a:ext>
            </a:extLst>
          </p:cNvPr>
          <p:cNvSpPr>
            <a:spLocks noGrp="1"/>
          </p:cNvSpPr>
          <p:nvPr>
            <p:ph idx="1"/>
          </p:nvPr>
        </p:nvSpPr>
        <p:spPr/>
        <p:txBody>
          <a:bodyPr/>
          <a:lstStyle/>
          <a:p>
            <a:endParaRPr lang="en-US" dirty="0"/>
          </a:p>
        </p:txBody>
      </p:sp>
      <p:sp>
        <p:nvSpPr>
          <p:cNvPr id="3" name="Subtitle 2">
            <a:extLst>
              <a:ext uri="{FF2B5EF4-FFF2-40B4-BE49-F238E27FC236}">
                <a16:creationId xmlns:a16="http://schemas.microsoft.com/office/drawing/2014/main" id="{C6116573-E56C-47FC-AED3-E62138C4E1A6}"/>
              </a:ext>
            </a:extLst>
          </p:cNvPr>
          <p:cNvSpPr>
            <a:spLocks noGrp="1"/>
          </p:cNvSpPr>
          <p:nvPr>
            <p:ph type="subTitle" idx="11"/>
          </p:nvPr>
        </p:nvSpPr>
        <p:spPr/>
        <p:txBody>
          <a:bodyPr/>
          <a:lstStyle/>
          <a:p>
            <a:r>
              <a:rPr lang="en-US" dirty="0"/>
              <a:t>So why is he telling me all of this stuff?</a:t>
            </a:r>
          </a:p>
        </p:txBody>
      </p:sp>
      <p:pic>
        <p:nvPicPr>
          <p:cNvPr id="7" name="Video 6" title="Meerkat">
            <a:hlinkClick r:id="" action="ppaction://media"/>
            <a:extLst>
              <a:ext uri="{FF2B5EF4-FFF2-40B4-BE49-F238E27FC236}">
                <a16:creationId xmlns:a16="http://schemas.microsoft.com/office/drawing/2014/main" id="{7672FB22-6E70-4CE2-9BA5-0AC518C04F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813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3FDD62-EE49-4A23-8405-E7AE25CAE312}"/>
              </a:ext>
            </a:extLst>
          </p:cNvPr>
          <p:cNvSpPr>
            <a:spLocks noGrp="1"/>
          </p:cNvSpPr>
          <p:nvPr>
            <p:ph idx="1"/>
          </p:nvPr>
        </p:nvSpPr>
        <p:spPr/>
        <p:txBody>
          <a:bodyPr/>
          <a:lstStyle/>
          <a:p>
            <a:r>
              <a:rPr lang="en-US" dirty="0"/>
              <a:t>How did it start?</a:t>
            </a:r>
          </a:p>
          <a:p>
            <a:endParaRPr lang="en-US" dirty="0"/>
          </a:p>
          <a:p>
            <a:r>
              <a:rPr lang="en-US" dirty="0"/>
              <a:t>What changed?</a:t>
            </a:r>
          </a:p>
          <a:p>
            <a:endParaRPr lang="en-US" dirty="0"/>
          </a:p>
          <a:p>
            <a:r>
              <a:rPr lang="en-US" dirty="0"/>
              <a:t>What changed again?</a:t>
            </a:r>
          </a:p>
          <a:p>
            <a:endParaRPr lang="en-US" dirty="0"/>
          </a:p>
          <a:p>
            <a:r>
              <a:rPr lang="en-US" dirty="0"/>
              <a:t>Where do we go from here, like as of today?</a:t>
            </a:r>
          </a:p>
        </p:txBody>
      </p:sp>
      <p:sp>
        <p:nvSpPr>
          <p:cNvPr id="3" name="Subtitle 2">
            <a:extLst>
              <a:ext uri="{FF2B5EF4-FFF2-40B4-BE49-F238E27FC236}">
                <a16:creationId xmlns:a16="http://schemas.microsoft.com/office/drawing/2014/main" id="{02537C69-58F8-43A3-BE58-56FE533D43FD}"/>
              </a:ext>
            </a:extLst>
          </p:cNvPr>
          <p:cNvSpPr>
            <a:spLocks noGrp="1"/>
          </p:cNvSpPr>
          <p:nvPr>
            <p:ph type="subTitle" idx="11"/>
          </p:nvPr>
        </p:nvSpPr>
        <p:spPr/>
        <p:txBody>
          <a:bodyPr/>
          <a:lstStyle/>
          <a:p>
            <a:r>
              <a:rPr lang="en-US" dirty="0"/>
              <a:t>So What is the New Normal?</a:t>
            </a:r>
          </a:p>
        </p:txBody>
      </p:sp>
    </p:spTree>
    <p:extLst>
      <p:ext uri="{BB962C8B-B14F-4D97-AF65-F5344CB8AC3E}">
        <p14:creationId xmlns:p14="http://schemas.microsoft.com/office/powerpoint/2010/main" val="2261396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ELEMTYPE" val="1"/>
  <p:tag name="DEFAULTWIDTH" val="704.375"/>
  <p:tag name="DEFAULTHEIGHT" val="46.875"/>
  <p:tag name="DEFAULTTOP" val="70.5"/>
  <p:tag name="DEFAULTLEFT" val="42.375"/>
</p:tagLst>
</file>

<file path=ppt/tags/tag2.xml><?xml version="1.0" encoding="utf-8"?>
<p:tagLst xmlns:a="http://schemas.openxmlformats.org/drawingml/2006/main" xmlns:r="http://schemas.openxmlformats.org/officeDocument/2006/relationships" xmlns:p="http://schemas.openxmlformats.org/presentationml/2006/main">
  <p:tag name="FULLLENGTH" val="True"/>
  <p:tag name="DEFAULTWIDTH" val="704"/>
  <p:tag name="DEFAULTHEIGHT" val="364.75"/>
  <p:tag name="DEFAULTTOP" val="168"/>
  <p:tag name="DEFAULTLEFT" val="42.5"/>
</p:tagLst>
</file>

<file path=ppt/tags/tag3.xml><?xml version="1.0" encoding="utf-8"?>
<p:tagLst xmlns:a="http://schemas.openxmlformats.org/drawingml/2006/main" xmlns:r="http://schemas.openxmlformats.org/officeDocument/2006/relationships" xmlns:p="http://schemas.openxmlformats.org/presentationml/2006/main">
  <p:tag name="FULLLENGTH" val="True"/>
  <p:tag name="DEFAULTWIDTH" val="704"/>
  <p:tag name="DEFAULTHEIGHT" val="364.75"/>
  <p:tag name="DEFAULTTOP" val="168"/>
  <p:tag name="DEFAULTLEFT" val="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FFA7CAA4382D42A8082F6D8D33F123" ma:contentTypeVersion="8" ma:contentTypeDescription="Create a new document." ma:contentTypeScope="" ma:versionID="f887601fb16cd485d6cfe2db19313355">
  <xsd:schema xmlns:xsd="http://www.w3.org/2001/XMLSchema" xmlns:xs="http://www.w3.org/2001/XMLSchema" xmlns:p="http://schemas.microsoft.com/office/2006/metadata/properties" xmlns:ns2="612021a1-4093-498d-a7c0-4d8dd748b784" targetNamespace="http://schemas.microsoft.com/office/2006/metadata/properties" ma:root="true" ma:fieldsID="73b2e1b05bb5551f963c11a727ebac90" ns2:_="">
    <xsd:import namespace="612021a1-4093-498d-a7c0-4d8dd748b7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2021a1-4093-498d-a7c0-4d8dd748b7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A4B9FB-5F72-4C60-A7C8-09B1D254DFC8}">
  <ds:schemaRefs>
    <ds:schemaRef ds:uri="http://schemas.microsoft.com/sharepoint/v3/contenttype/forms"/>
  </ds:schemaRefs>
</ds:datastoreItem>
</file>

<file path=customXml/itemProps2.xml><?xml version="1.0" encoding="utf-8"?>
<ds:datastoreItem xmlns:ds="http://schemas.openxmlformats.org/officeDocument/2006/customXml" ds:itemID="{8F836047-F58E-4C59-BC00-A6C35AAC3493}">
  <ds:schemaRefs>
    <ds:schemaRef ds:uri="http://purl.org/dc/elements/1.1/"/>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7293e081-be94-4c44-ae1f-113f7b13a887"/>
    <ds:schemaRef ds:uri="http://www.w3.org/XML/1998/namespace"/>
  </ds:schemaRefs>
</ds:datastoreItem>
</file>

<file path=customXml/itemProps3.xml><?xml version="1.0" encoding="utf-8"?>
<ds:datastoreItem xmlns:ds="http://schemas.openxmlformats.org/officeDocument/2006/customXml" ds:itemID="{E1AEC2B4-C719-4E0C-ADF9-C31E43DF65A0}"/>
</file>

<file path=docProps/app.xml><?xml version="1.0" encoding="utf-8"?>
<Properties xmlns="http://schemas.openxmlformats.org/officeDocument/2006/extended-properties" xmlns:vt="http://schemas.openxmlformats.org/officeDocument/2006/docPropsVTypes">
  <TotalTime>561</TotalTime>
  <Words>678</Words>
  <Application>Microsoft Office PowerPoint</Application>
  <PresentationFormat>Widescreen</PresentationFormat>
  <Paragraphs>158</Paragraphs>
  <Slides>9</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Georgia</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Customs &amp; Border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DIXON, TRINA</dc:creator>
  <cp:lastModifiedBy>INGALLS, BRUCE</cp:lastModifiedBy>
  <cp:revision>24</cp:revision>
  <dcterms:created xsi:type="dcterms:W3CDTF">2018-09-19T16:18:23Z</dcterms:created>
  <dcterms:modified xsi:type="dcterms:W3CDTF">2022-03-21T17:52:28Z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0x010100ABFFA7CAA4382D42A8082F6D8D33F123</vt:lpwstr>
  </property>
</Properties>
</file>